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3648" r:id="rId1"/>
  </p:sldMasterIdLst>
  <p:sldIdLst>
    <p:sldId id="273" r:id="rId2"/>
    <p:sldId id="257" r:id="rId3"/>
    <p:sldId id="258" r:id="rId4"/>
    <p:sldId id="260" r:id="rId5"/>
    <p:sldId id="289" r:id="rId6"/>
    <p:sldId id="259" r:id="rId7"/>
    <p:sldId id="261" r:id="rId8"/>
    <p:sldId id="262" r:id="rId9"/>
    <p:sldId id="280" r:id="rId10"/>
    <p:sldId id="264" r:id="rId11"/>
    <p:sldId id="279" r:id="rId12"/>
    <p:sldId id="288" r:id="rId13"/>
    <p:sldId id="275" r:id="rId14"/>
    <p:sldId id="267" r:id="rId15"/>
    <p:sldId id="291" r:id="rId16"/>
    <p:sldId id="290" r:id="rId17"/>
    <p:sldId id="292" r:id="rId18"/>
    <p:sldId id="269" r:id="rId19"/>
    <p:sldId id="270" r:id="rId20"/>
    <p:sldId id="277" r:id="rId21"/>
  </p:sldIdLst>
  <p:sldSz cx="12192000" cy="6858000"/>
  <p:notesSz cx="6858000" cy="9144000"/>
  <p:embeddedFontLst>
    <p:embeddedFont>
      <p:font typeface="경기천년제목B Bold" panose="02020803020101020101" pitchFamily="18" charset="-127"/>
      <p:bold r:id="rId22"/>
    </p:embeddedFont>
    <p:embeddedFont>
      <p:font typeface="스웨거 TTF" panose="020B0600000101010101" pitchFamily="50" charset="-127"/>
      <p:regular r:id="rId23"/>
    </p:embeddedFont>
    <p:embeddedFont>
      <p:font typeface="경기천년바탕B Bold" panose="02020803020101020101" pitchFamily="18" charset="-127"/>
      <p:bold r:id="rId24"/>
    </p:embeddedFont>
    <p:embeddedFont>
      <p:font typeface="고도 M" panose="02000503000000020004" pitchFamily="2" charset="-127"/>
      <p:regular r:id="rId25"/>
    </p:embeddedFont>
    <p:embeddedFont>
      <p:font typeface="경기천년제목V Bold" panose="02020803020101020101" pitchFamily="18" charset="-127"/>
      <p:bold r:id="rId26"/>
    </p:embeddedFont>
    <p:embeddedFont>
      <p:font typeface="tvN 즐거운이야기 Medium" panose="02020603020101020101" pitchFamily="18" charset="-127"/>
      <p:regular r:id="rId27"/>
    </p:embeddedFont>
    <p:embeddedFont>
      <p:font typeface="경기천년제목L Light" panose="02020403020101020101" pitchFamily="18" charset="-127"/>
      <p:regular r:id="rId28"/>
    </p:embeddedFont>
    <p:embeddedFont>
      <p:font typeface="경기천년바탕R Regular" panose="02020503020101020101" pitchFamily="18" charset="-127"/>
      <p:regular r:id="rId29"/>
    </p:embeddedFont>
    <p:embeddedFont>
      <p:font typeface="경기천년제목M Medium" panose="020206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ambria Math" panose="02040503050406030204" pitchFamily="18" charset="0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AFD912"/>
    <a:srgbClr val="4A8522"/>
    <a:srgbClr val="20A07A"/>
    <a:srgbClr val="92D050"/>
    <a:srgbClr val="FFFF00"/>
    <a:srgbClr val="203864"/>
    <a:srgbClr val="000000"/>
    <a:srgbClr val="D9D9D9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6429" autoAdjust="0"/>
  </p:normalViewPr>
  <p:slideViewPr>
    <p:cSldViewPr snapToGrid="0">
      <p:cViewPr varScale="1">
        <p:scale>
          <a:sx n="113" d="100"/>
          <a:sy n="113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4608;&#49436;&#50980;\Desktop\&#982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</c:v>
                </c:pt>
              </c:strCache>
            </c:strRef>
          </c:tx>
          <c:spPr>
            <a:ln>
              <a:noFill/>
            </a:ln>
          </c:spPr>
          <c:explosion val="11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</c:dPt>
          <c:dPt>
            <c:idx val="4"/>
            <c:bubble3D val="0"/>
            <c:explosion val="1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rgbClr val="8FAADC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336699"/>
              </a:solidFill>
              <a:ln w="19050">
                <a:noFill/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  <c:pt idx="6">
                  <c:v>80대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0.23</c:v>
                </c:pt>
                <c:pt idx="1">
                  <c:v>8.36</c:v>
                </c:pt>
                <c:pt idx="2">
                  <c:v>16.95</c:v>
                </c:pt>
                <c:pt idx="3">
                  <c:v>19.95</c:v>
                </c:pt>
                <c:pt idx="4">
                  <c:v>23.16</c:v>
                </c:pt>
                <c:pt idx="5">
                  <c:v>21.25</c:v>
                </c:pt>
                <c:pt idx="6">
                  <c:v>10.09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6A-4F83-88B7-16D6BF4D13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975B12-8438-435E-B44F-CC54E31CC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D4F9FC-E827-4A3B-B32F-2CD130FD6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8899B7C-25C5-4DE1-8B62-08520E9DC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8EEF981-923E-4328-9B51-852D8795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70AA464-1118-4919-951C-DE2ADDDE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57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4769AFD-76AD-4B9E-9B65-EEDF65DE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911A3BD-C263-42FD-9520-8701DEFAD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1140383-68B7-4956-8E21-CB5D0D56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5E5A6D8-7B80-49D0-9369-4EEFE64B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7F7A9D8-EF58-41A3-9CB1-8651ACA5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31A14AD-E254-4619-AB50-47F55C0B4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52E7FFC-8147-4D8E-8F8A-034147EB4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4CB1619-A85D-46F1-AE6B-3AB67983D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F9EA91B-0353-4685-9E52-5C2C03DF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B207A42-5601-46E2-B145-BB70EE68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2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17A999-4E27-48C1-9032-69543D90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E6658EC-BA86-4815-B225-CD4C9B378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E05D1B-8DA0-4222-A8D2-4F63FDE9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0526F5-6013-454C-BE30-67660904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973CCFC-5179-48C0-84BF-95CF2C1C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69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3DF581-EB5F-46AE-BD6F-35552D32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D362C38-D6EA-43FC-818B-4437CAF2E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908ACA6-11FD-456E-A7D8-DEA09D8D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BD5BFB3-B180-46EE-A25A-1D5A18F31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6A9D22E-197B-4E7A-9C27-A18E4D36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34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C3CE56-A3B1-4B59-B98D-785E37FD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3505BFE-500E-4FEF-8775-174A84232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A9E6BE6-2F85-4E3B-B270-E23BE5938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24F10F4-F50D-4C11-9773-65D325D3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6BB4D2E-5601-4FDE-82B9-CB415D12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243DC14-2369-4DF7-8010-BBCC2619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01E274-D3A6-40FF-B388-553838DC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461D9F8-7EAC-47ED-85B5-950742FB4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536C809-39DD-4F44-AF46-9DDD0F768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96E5539-30EF-4444-9308-38E6C0C5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224C7739-C4EA-45DA-B257-7ED361B09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D8F4B08-D5DD-40D6-B606-CB2CC0BF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FC04357-8227-4836-A164-1F7FC180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6CE4E7B-7A72-44D4-A1D8-A85A3917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6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9B3A4BE-187A-42C3-93B9-4B8A86E9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D03F166-33A4-4112-8C43-FA6097AC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8BBF5B8-589D-464C-82AB-FCB1F21E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A700A3D-B92F-4767-97B8-2C445D45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1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7CC46A98-58B7-4759-9CAB-CE4C9DD0E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A95A77B-D58B-4012-B64C-8EBD8520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376404B-0050-42BC-A60F-E4BFB116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66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59893D-1DED-497C-B633-20273C5A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A28A064-2F0F-44E5-9444-8E06D385C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3235CF7-8CC0-4DA8-8780-DC3246D1E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A1948D4-8E60-4600-A86A-8E8EF5D8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262FDB2-6B81-40D5-B964-15FABA76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1150373-C50C-450D-AF9D-31E33ACF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9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649F24-3C63-490E-83C7-6262280A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83713DED-A25D-475B-A0BD-C77349BAF7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2BDB61D-D297-478B-BB74-4131426B3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9C83EB5-381F-48A2-A695-FFA61A989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1B22877-F460-45CE-A295-EA91299C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44C817-A593-4F48-9E35-9B1D73AA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909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507890E-9AC9-4A4B-9A5E-3D6F1939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2FE0514-7573-410D-A16A-52D064E00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46B2294-09DC-4BC5-8FF9-D282D55C2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CB52-D3C0-48A8-84F1-8CD4F006818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6334D6E-D768-4C93-BE25-6EF2DE02D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E6750DC-120F-4476-B9A7-D3E7945E0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E03C0-D2F2-4135-A855-3BAC864C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3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755515" y="1699273"/>
            <a:ext cx="4680970" cy="3459454"/>
            <a:chOff x="3755515" y="1699273"/>
            <a:chExt cx="4680970" cy="3459454"/>
          </a:xfrm>
        </p:grpSpPr>
        <p:grpSp>
          <p:nvGrpSpPr>
            <p:cNvPr id="22" name="그룹 21"/>
            <p:cNvGrpSpPr/>
            <p:nvPr/>
          </p:nvGrpSpPr>
          <p:grpSpPr>
            <a:xfrm>
              <a:off x="3755515" y="1699273"/>
              <a:ext cx="4680970" cy="3459454"/>
              <a:chOff x="3785703" y="1118704"/>
              <a:chExt cx="4620593" cy="462059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785703" y="1118704"/>
                <a:ext cx="4620593" cy="4620593"/>
              </a:xfrm>
              <a:prstGeom prst="rect">
                <a:avLst/>
              </a:prstGeom>
              <a:solidFill>
                <a:srgbClr val="7F7F7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>
                <a:off x="3785703" y="4230434"/>
                <a:ext cx="4620593" cy="0"/>
              </a:xfrm>
              <a:prstGeom prst="line">
                <a:avLst/>
              </a:prstGeom>
              <a:ln w="38100">
                <a:solidFill>
                  <a:srgbClr val="AFD91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그룹 1"/>
            <p:cNvGrpSpPr/>
            <p:nvPr/>
          </p:nvGrpSpPr>
          <p:grpSpPr>
            <a:xfrm>
              <a:off x="5111034" y="4143771"/>
              <a:ext cx="1969933" cy="523220"/>
              <a:chOff x="5157948" y="3755134"/>
              <a:chExt cx="1969933" cy="523220"/>
            </a:xfrm>
          </p:grpSpPr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F75D1B4B-09A4-49CA-AF66-7B33F7DEF310}"/>
                  </a:ext>
                </a:extLst>
              </p:cNvPr>
              <p:cNvSpPr txBox="1"/>
              <p:nvPr/>
            </p:nvSpPr>
            <p:spPr>
              <a:xfrm>
                <a:off x="5157948" y="3755134"/>
                <a:ext cx="1969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 smtClean="0">
                    <a:solidFill>
                      <a:schemeClr val="bg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CREAZY7530</a:t>
                </a:r>
                <a:endParaRPr lang="en-US" altLang="ko-KR" sz="2800" dirty="0">
                  <a:solidFill>
                    <a:schemeClr val="bg1"/>
                  </a:solidFill>
                  <a:effectLst/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5229584" y="3890223"/>
                <a:ext cx="0" cy="253041"/>
              </a:xfrm>
              <a:prstGeom prst="line">
                <a:avLst/>
              </a:prstGeom>
              <a:ln w="76200">
                <a:solidFill>
                  <a:srgbClr val="AFD91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>
              <a:off x="4091742" y="4553129"/>
              <a:ext cx="4008517" cy="456842"/>
              <a:chOff x="4260073" y="4289781"/>
              <a:chExt cx="4008517" cy="456842"/>
            </a:xfrm>
          </p:grpSpPr>
          <p:sp>
            <p:nvSpPr>
              <p:cNvPr id="19" name="_x414747448">
                <a:extLst>
                  <a:ext uri="{FF2B5EF4-FFF2-40B4-BE49-F238E27FC236}">
                    <a16:creationId xmlns="" xmlns:a16="http://schemas.microsoft.com/office/drawing/2014/main" id="{392625F0-DECF-4AE1-970E-AAAE4A1E4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94" y="4292598"/>
                <a:ext cx="954847" cy="444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2000" b="0" i="0" u="none" strike="noStrike" cap="none" spc="30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김서윤</a:t>
                </a:r>
                <a:endParaRPr kumimoji="0" lang="ko-KR" altLang="ko-KR" sz="1600" b="0" i="0" u="none" strike="noStrike" cap="none" spc="30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  <p:sp>
            <p:nvSpPr>
              <p:cNvPr id="18" name="_x416336520">
                <a:extLst>
                  <a:ext uri="{FF2B5EF4-FFF2-40B4-BE49-F238E27FC236}">
                    <a16:creationId xmlns="" xmlns:a16="http://schemas.microsoft.com/office/drawing/2014/main" id="{FC762642-9D37-4312-8746-7D3E8A7AE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257" y="4289781"/>
                <a:ext cx="1006137" cy="446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2000" b="0" i="0" u="none" strike="noStrike" cap="none" spc="30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김민규</a:t>
                </a:r>
                <a:endParaRPr kumimoji="0" lang="ko-KR" altLang="ko-KR" sz="1600" b="0" i="0" u="none" strike="noStrike" cap="none" spc="30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  <p:sp>
            <p:nvSpPr>
              <p:cNvPr id="20" name="_x416337800">
                <a:extLst>
                  <a:ext uri="{FF2B5EF4-FFF2-40B4-BE49-F238E27FC236}">
                    <a16:creationId xmlns="" xmlns:a16="http://schemas.microsoft.com/office/drawing/2014/main" id="{D1A300A1-10DC-4FCE-AF80-488DFFC35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0073" y="4292957"/>
                <a:ext cx="990184" cy="444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2000" b="0" i="0" u="none" strike="noStrike" cap="none" spc="300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유현재</a:t>
                </a:r>
                <a:endParaRPr kumimoji="0" lang="ko-KR" altLang="ko-KR" sz="1600" b="0" i="0" u="none" strike="noStrike" cap="none" spc="30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  <p:sp>
            <p:nvSpPr>
              <p:cNvPr id="21" name="_x416341160">
                <a:extLst>
                  <a:ext uri="{FF2B5EF4-FFF2-40B4-BE49-F238E27FC236}">
                    <a16:creationId xmlns="" xmlns:a16="http://schemas.microsoft.com/office/drawing/2014/main" id="{9321C363-0FA9-4733-827B-613E5AE2C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1241" y="4302123"/>
                <a:ext cx="1057349" cy="444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2000" b="0" i="0" u="none" strike="noStrike" cap="none" spc="300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강소현</a:t>
                </a:r>
                <a:endParaRPr kumimoji="0" lang="ko-KR" altLang="ko-KR" sz="1600" b="0" i="0" u="none" strike="noStrike" cap="none" spc="30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3838458" y="1850244"/>
            <a:ext cx="32425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 smtClean="0">
                <a:solidFill>
                  <a:srgbClr val="AFD91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</a:t>
            </a:r>
            <a:r>
              <a:rPr lang="ko-KR" altLang="en-US" sz="72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지붕</a:t>
            </a:r>
            <a:endParaRPr lang="ko-KR" altLang="en-US" sz="72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1204" y="2793389"/>
            <a:ext cx="38146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 smtClean="0">
                <a:solidFill>
                  <a:srgbClr val="AFD91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</a:t>
            </a:r>
            <a:r>
              <a:rPr lang="ko-KR" altLang="en-US" sz="72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가족</a:t>
            </a:r>
            <a:endParaRPr lang="ko-KR" altLang="en-US" sz="72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5" y="59267"/>
            <a:ext cx="792103" cy="4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그림 13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428" y="1072879"/>
            <a:ext cx="524280" cy="5242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7521C94A-2990-450E-9882-69D2BD110CF0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8" name="_x416071440">
              <a:extLst>
                <a:ext uri="{FF2B5EF4-FFF2-40B4-BE49-F238E27FC236}">
                  <a16:creationId xmlns="" xmlns:a16="http://schemas.microsoft.com/office/drawing/2014/main" id="{1520B7B9-D1F4-4F67-93B8-57F39C9D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9" name="_x416072080" descr="cif00001">
              <a:extLst>
                <a:ext uri="{FF2B5EF4-FFF2-40B4-BE49-F238E27FC236}">
                  <a16:creationId xmlns="" xmlns:a16="http://schemas.microsoft.com/office/drawing/2014/main" id="{6FD4B7C4-1410-4EB1-95BF-17BAD8709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60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분석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430851" y="1252888"/>
            <a:ext cx="4934364" cy="542270"/>
            <a:chOff x="363426" y="1347778"/>
            <a:chExt cx="4934364" cy="542270"/>
          </a:xfrm>
        </p:grpSpPr>
        <p:sp>
          <p:nvSpPr>
            <p:cNvPr id="19" name="직사각형 18"/>
            <p:cNvSpPr/>
            <p:nvPr/>
          </p:nvSpPr>
          <p:spPr>
            <a:xfrm>
              <a:off x="366771" y="1647825"/>
              <a:ext cx="4862454" cy="242223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63426" y="1347778"/>
              <a:ext cx="49343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60세이상 자가 주택자의 주거유형</a:t>
              </a: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336566" y="1120821"/>
            <a:ext cx="3418593" cy="674337"/>
            <a:chOff x="336566" y="1120821"/>
            <a:chExt cx="3418593" cy="674337"/>
          </a:xfrm>
        </p:grpSpPr>
        <p:sp>
          <p:nvSpPr>
            <p:cNvPr id="21" name="직사각형 20"/>
            <p:cNvSpPr/>
            <p:nvPr/>
          </p:nvSpPr>
          <p:spPr>
            <a:xfrm>
              <a:off x="363426" y="1552935"/>
              <a:ext cx="3055645" cy="242223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622" y="1120821"/>
              <a:ext cx="533537" cy="533537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36566" y="1263827"/>
              <a:ext cx="3151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전체 가구의 </a:t>
              </a:r>
              <a:r>
                <a:rPr lang="ko-KR" altLang="en-US" sz="28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주거유형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039560" y="4612498"/>
            <a:ext cx="955353" cy="1886706"/>
            <a:chOff x="77761" y="4612498"/>
            <a:chExt cx="955353" cy="1886706"/>
          </a:xfrm>
        </p:grpSpPr>
        <p:sp>
          <p:nvSpPr>
            <p:cNvPr id="33" name="TextBox 32"/>
            <p:cNvSpPr txBox="1"/>
            <p:nvPr/>
          </p:nvSpPr>
          <p:spPr>
            <a:xfrm>
              <a:off x="77761" y="4612498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17.47%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92422" y="4870006"/>
              <a:ext cx="526032" cy="13688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6239" y="6191427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일반단독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17317" y="4842347"/>
            <a:ext cx="955353" cy="1656857"/>
            <a:chOff x="793618" y="4842347"/>
            <a:chExt cx="955353" cy="1656857"/>
          </a:xfrm>
        </p:grpSpPr>
        <p:sp>
          <p:nvSpPr>
            <p:cNvPr id="24" name="직사각형 23"/>
            <p:cNvSpPr/>
            <p:nvPr/>
          </p:nvSpPr>
          <p:spPr>
            <a:xfrm>
              <a:off x="1008279" y="5096058"/>
              <a:ext cx="526032" cy="11428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3618" y="4842347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14.47%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15133" y="6191427"/>
              <a:ext cx="713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다가구단독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898320" y="5860656"/>
            <a:ext cx="877284" cy="638547"/>
            <a:chOff x="3650896" y="5860656"/>
            <a:chExt cx="877284" cy="638547"/>
          </a:xfrm>
        </p:grpSpPr>
        <p:sp>
          <p:nvSpPr>
            <p:cNvPr id="26" name="직사각형 25"/>
            <p:cNvSpPr/>
            <p:nvPr/>
          </p:nvSpPr>
          <p:spPr>
            <a:xfrm>
              <a:off x="3820879" y="6113291"/>
              <a:ext cx="526032" cy="1255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46665" y="5860656"/>
              <a:ext cx="674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1.94%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50896" y="6191426"/>
              <a:ext cx="877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영업겸용단독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21986" y="2033129"/>
            <a:ext cx="955353" cy="4473858"/>
            <a:chOff x="2208769" y="2033129"/>
            <a:chExt cx="955353" cy="4473858"/>
          </a:xfrm>
        </p:grpSpPr>
        <p:sp>
          <p:nvSpPr>
            <p:cNvPr id="25" name="직사각형 24"/>
            <p:cNvSpPr/>
            <p:nvPr/>
          </p:nvSpPr>
          <p:spPr>
            <a:xfrm>
              <a:off x="2423430" y="2295525"/>
              <a:ext cx="526032" cy="39433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08769" y="2033129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49.66%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70693" y="6199210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아파트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163985" y="5522102"/>
            <a:ext cx="955353" cy="984885"/>
            <a:chOff x="2916561" y="5522102"/>
            <a:chExt cx="955353" cy="984885"/>
          </a:xfrm>
        </p:grpSpPr>
        <p:sp>
          <p:nvSpPr>
            <p:cNvPr id="27" name="직사각형 26"/>
            <p:cNvSpPr/>
            <p:nvPr/>
          </p:nvSpPr>
          <p:spPr>
            <a:xfrm>
              <a:off x="3129762" y="5786771"/>
              <a:ext cx="526032" cy="4521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16561" y="5522102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5.81%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77026" y="6199210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연립주택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451637" y="5328239"/>
            <a:ext cx="955353" cy="1178748"/>
            <a:chOff x="3604388" y="5328239"/>
            <a:chExt cx="955353" cy="1178748"/>
          </a:xfrm>
        </p:grpSpPr>
        <p:sp>
          <p:nvSpPr>
            <p:cNvPr id="39" name="TextBox 38"/>
            <p:cNvSpPr txBox="1"/>
            <p:nvPr/>
          </p:nvSpPr>
          <p:spPr>
            <a:xfrm>
              <a:off x="3604388" y="5328239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8.17 %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3719842" y="5598394"/>
              <a:ext cx="724444" cy="908593"/>
              <a:chOff x="3719842" y="5598394"/>
              <a:chExt cx="724444" cy="908593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3824219" y="5598394"/>
                <a:ext cx="526032" cy="64048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19842" y="6199210"/>
                <a:ext cx="724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다세대주택</a:t>
                </a:r>
                <a:endPara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</p:grpSp>
      </p:grpSp>
      <p:grpSp>
        <p:nvGrpSpPr>
          <p:cNvPr id="59" name="그룹 58"/>
          <p:cNvGrpSpPr/>
          <p:nvPr/>
        </p:nvGrpSpPr>
        <p:grpSpPr>
          <a:xfrm>
            <a:off x="4555271" y="5922675"/>
            <a:ext cx="955353" cy="584312"/>
            <a:chOff x="4307847" y="5922675"/>
            <a:chExt cx="955353" cy="584312"/>
          </a:xfrm>
        </p:grpSpPr>
        <p:sp>
          <p:nvSpPr>
            <p:cNvPr id="29" name="직사각형 28"/>
            <p:cNvSpPr/>
            <p:nvPr/>
          </p:nvSpPr>
          <p:spPr>
            <a:xfrm>
              <a:off x="4521640" y="6169071"/>
              <a:ext cx="526032" cy="60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07847" y="5922675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1.43%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67631" y="6199210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오피스텔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3377186" y="3388993"/>
            <a:ext cx="2202619" cy="822247"/>
            <a:chOff x="3374192" y="3428999"/>
            <a:chExt cx="2202619" cy="822247"/>
          </a:xfrm>
        </p:grpSpPr>
        <p:sp>
          <p:nvSpPr>
            <p:cNvPr id="63" name="TextBox 62"/>
            <p:cNvSpPr txBox="1"/>
            <p:nvPr/>
          </p:nvSpPr>
          <p:spPr>
            <a:xfrm>
              <a:off x="3374192" y="3429000"/>
              <a:ext cx="1309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 err="1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비주거용</a:t>
              </a:r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 건물 내  주택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048887" y="3943468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임시주거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048887" y="3674717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기타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21458" y="3428999"/>
              <a:ext cx="955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0</a:t>
              </a:r>
              <a:r>
                <a:rPr lang="en-US" altLang="ko-KR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.77%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21458" y="3674718"/>
              <a:ext cx="955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0.15%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21458" y="3943469"/>
              <a:ext cx="955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0.02%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4659558" y="3512634"/>
              <a:ext cx="0" cy="668841"/>
            </a:xfrm>
            <a:prstGeom prst="line">
              <a:avLst/>
            </a:prstGeom>
            <a:ln w="19050">
              <a:solidFill>
                <a:srgbClr val="8FAAD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/>
          <p:cNvGrpSpPr/>
          <p:nvPr/>
        </p:nvGrpSpPr>
        <p:grpSpPr>
          <a:xfrm>
            <a:off x="6453868" y="2067030"/>
            <a:ext cx="955353" cy="4432172"/>
            <a:chOff x="8622524" y="2067030"/>
            <a:chExt cx="955353" cy="4432172"/>
          </a:xfrm>
        </p:grpSpPr>
        <p:sp>
          <p:nvSpPr>
            <p:cNvPr id="91" name="직사각형 90"/>
            <p:cNvSpPr/>
            <p:nvPr/>
          </p:nvSpPr>
          <p:spPr>
            <a:xfrm>
              <a:off x="8837185" y="2337844"/>
              <a:ext cx="526032" cy="39009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622524" y="2067030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39.23%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784448" y="6191425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아파트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7217226" y="2530090"/>
            <a:ext cx="955353" cy="3969112"/>
            <a:chOff x="6399934" y="2530090"/>
            <a:chExt cx="955353" cy="3969112"/>
          </a:xfrm>
        </p:grpSpPr>
        <p:sp>
          <p:nvSpPr>
            <p:cNvPr id="90" name="직사각형 89"/>
            <p:cNvSpPr/>
            <p:nvPr/>
          </p:nvSpPr>
          <p:spPr>
            <a:xfrm>
              <a:off x="6614595" y="2804096"/>
              <a:ext cx="526032" cy="34347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9934" y="2530090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34.51%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565283" y="6191425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일반단독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7918806" y="5011624"/>
            <a:ext cx="955353" cy="1500974"/>
            <a:chOff x="7158158" y="5011624"/>
            <a:chExt cx="955353" cy="1500974"/>
          </a:xfrm>
        </p:grpSpPr>
        <p:sp>
          <p:nvSpPr>
            <p:cNvPr id="92" name="직사각형 91"/>
            <p:cNvSpPr/>
            <p:nvPr/>
          </p:nvSpPr>
          <p:spPr>
            <a:xfrm>
              <a:off x="7372819" y="5274232"/>
              <a:ext cx="526032" cy="96397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158158" y="5011624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9.76%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285252" y="6204821"/>
              <a:ext cx="713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다가구단독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10145257" y="5786771"/>
            <a:ext cx="955353" cy="724942"/>
            <a:chOff x="7863313" y="5786771"/>
            <a:chExt cx="955353" cy="724942"/>
          </a:xfrm>
        </p:grpSpPr>
        <p:sp>
          <p:nvSpPr>
            <p:cNvPr id="93" name="직사각형 92"/>
            <p:cNvSpPr/>
            <p:nvPr/>
          </p:nvSpPr>
          <p:spPr>
            <a:xfrm>
              <a:off x="8078399" y="6058779"/>
              <a:ext cx="526032" cy="1794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863313" y="5786771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1.99%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01530" y="6203936"/>
              <a:ext cx="877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영업겸용단독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9415877" y="5328239"/>
            <a:ext cx="955353" cy="1187595"/>
            <a:chOff x="9359233" y="5328239"/>
            <a:chExt cx="955353" cy="1187595"/>
          </a:xfrm>
        </p:grpSpPr>
        <p:sp>
          <p:nvSpPr>
            <p:cNvPr id="94" name="직사각형 93"/>
            <p:cNvSpPr/>
            <p:nvPr/>
          </p:nvSpPr>
          <p:spPr>
            <a:xfrm>
              <a:off x="9569342" y="5591782"/>
              <a:ext cx="526032" cy="6464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359233" y="5328239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6</a:t>
              </a:r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.38%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516606" y="6208057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연립주택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8657437" y="5274232"/>
            <a:ext cx="955353" cy="1224969"/>
            <a:chOff x="10081629" y="5274232"/>
            <a:chExt cx="955353" cy="1224969"/>
          </a:xfrm>
        </p:grpSpPr>
        <p:sp>
          <p:nvSpPr>
            <p:cNvPr id="95" name="직사각형 94"/>
            <p:cNvSpPr/>
            <p:nvPr/>
          </p:nvSpPr>
          <p:spPr>
            <a:xfrm>
              <a:off x="10297561" y="5532860"/>
              <a:ext cx="526032" cy="7108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0081629" y="5274232"/>
              <a:ext cx="955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7.06%</a:t>
              </a:r>
              <a:endParaRPr lang="ko-KR" altLang="en-US" sz="16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0197083" y="6191424"/>
              <a:ext cx="724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다세대주택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9141578" y="3388993"/>
            <a:ext cx="2202619" cy="1052956"/>
            <a:chOff x="9798284" y="3430788"/>
            <a:chExt cx="2202619" cy="1052956"/>
          </a:xfrm>
        </p:grpSpPr>
        <p:sp>
          <p:nvSpPr>
            <p:cNvPr id="111" name="TextBox 110"/>
            <p:cNvSpPr txBox="1"/>
            <p:nvPr/>
          </p:nvSpPr>
          <p:spPr>
            <a:xfrm>
              <a:off x="9798284" y="3430789"/>
              <a:ext cx="1309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 err="1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비주거용</a:t>
              </a:r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 건물 내  주택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0476756" y="4174479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임시주거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0485166" y="3943770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기타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1045550" y="3430788"/>
              <a:ext cx="955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0.91%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1045550" y="4175967"/>
              <a:ext cx="955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0.01%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045550" y="3942682"/>
              <a:ext cx="955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0.06%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11083650" y="3514423"/>
              <a:ext cx="0" cy="884582"/>
            </a:xfrm>
            <a:prstGeom prst="line">
              <a:avLst/>
            </a:prstGeom>
            <a:ln w="19050">
              <a:solidFill>
                <a:srgbClr val="8FAAD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10485166" y="3671538"/>
              <a:ext cx="631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오피스텔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1045550" y="3676507"/>
              <a:ext cx="955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0.09%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85220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본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72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7521C94A-2990-450E-9882-69D2BD110CF0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8" name="_x416071440">
              <a:extLst>
                <a:ext uri="{FF2B5EF4-FFF2-40B4-BE49-F238E27FC236}">
                  <a16:creationId xmlns="" xmlns:a16="http://schemas.microsoft.com/office/drawing/2014/main" id="{1520B7B9-D1F4-4F67-93B8-57F39C9D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9" name="_x416072080" descr="cif00001">
              <a:extLst>
                <a:ext uri="{FF2B5EF4-FFF2-40B4-BE49-F238E27FC236}">
                  <a16:creationId xmlns="" xmlns:a16="http://schemas.microsoft.com/office/drawing/2014/main" id="{6FD4B7C4-1410-4EB1-95BF-17BAD8709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60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분석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556194" y="2458281"/>
            <a:ext cx="4867736" cy="4143238"/>
            <a:chOff x="501638" y="2402006"/>
            <a:chExt cx="4867736" cy="414323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" t="64604" r="84473" b="8468"/>
            <a:stretch/>
          </p:blipFill>
          <p:spPr>
            <a:xfrm>
              <a:off x="583406" y="5135456"/>
              <a:ext cx="545308" cy="113823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16" t="5907" r="70237" b="8732"/>
            <a:stretch/>
          </p:blipFill>
          <p:spPr>
            <a:xfrm>
              <a:off x="1408175" y="2656810"/>
              <a:ext cx="546401" cy="3608259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58954" r="55689" b="8597"/>
            <a:stretch/>
          </p:blipFill>
          <p:spPr>
            <a:xfrm>
              <a:off x="2219054" y="4893469"/>
              <a:ext cx="543465" cy="13716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83" t="76586" r="40788" b="8925"/>
            <a:stretch/>
          </p:blipFill>
          <p:spPr>
            <a:xfrm>
              <a:off x="2929700" y="5652594"/>
              <a:ext cx="586598" cy="61247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52" t="86790" r="26219" b="8517"/>
            <a:stretch/>
          </p:blipFill>
          <p:spPr>
            <a:xfrm>
              <a:off x="3683479" y="6075288"/>
              <a:ext cx="586597" cy="198407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52" t="88162" r="11393" b="8998"/>
            <a:stretch/>
          </p:blipFill>
          <p:spPr>
            <a:xfrm>
              <a:off x="4563631" y="6145018"/>
              <a:ext cx="608127" cy="1200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9DCE9FE-B24A-4661-A52E-C358FD5F24F1}"/>
                </a:ext>
              </a:extLst>
            </p:cNvPr>
            <p:cNvSpPr txBox="1"/>
            <p:nvPr/>
          </p:nvSpPr>
          <p:spPr>
            <a:xfrm>
              <a:off x="1338600" y="2402006"/>
              <a:ext cx="82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51.13%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2AEB7C0-9190-40B6-8FA7-2E379E581727}"/>
                </a:ext>
              </a:extLst>
            </p:cNvPr>
            <p:cNvSpPr txBox="1"/>
            <p:nvPr/>
          </p:nvSpPr>
          <p:spPr>
            <a:xfrm>
              <a:off x="4543512" y="5852630"/>
              <a:ext cx="82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1.82%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3FE1751-793B-413E-896A-292D49D7DE43}"/>
                </a:ext>
              </a:extLst>
            </p:cNvPr>
            <p:cNvSpPr txBox="1"/>
            <p:nvPr/>
          </p:nvSpPr>
          <p:spPr>
            <a:xfrm>
              <a:off x="2150814" y="4628377"/>
              <a:ext cx="82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19.33%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CED7DA1-D37A-47B7-A57A-FB44D1450677}"/>
                </a:ext>
              </a:extLst>
            </p:cNvPr>
            <p:cNvSpPr txBox="1"/>
            <p:nvPr/>
          </p:nvSpPr>
          <p:spPr>
            <a:xfrm>
              <a:off x="2921874" y="5360206"/>
              <a:ext cx="82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9.08%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49286EFA-CC31-40C7-BF74-4E97B5A52D98}"/>
                </a:ext>
              </a:extLst>
            </p:cNvPr>
            <p:cNvSpPr txBox="1"/>
            <p:nvPr/>
          </p:nvSpPr>
          <p:spPr>
            <a:xfrm>
              <a:off x="3667630" y="5812637"/>
              <a:ext cx="82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2.69%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1FB040C-29E6-4B6F-9539-AD56BACD8518}"/>
                </a:ext>
              </a:extLst>
            </p:cNvPr>
            <p:cNvSpPr txBox="1"/>
            <p:nvPr/>
          </p:nvSpPr>
          <p:spPr>
            <a:xfrm>
              <a:off x="501638" y="4843068"/>
              <a:ext cx="82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15.96%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8052E654-8CA0-4D6F-A947-10CE70703E91}"/>
                </a:ext>
              </a:extLst>
            </p:cNvPr>
            <p:cNvSpPr txBox="1"/>
            <p:nvPr/>
          </p:nvSpPr>
          <p:spPr>
            <a:xfrm>
              <a:off x="597550" y="6222545"/>
              <a:ext cx="516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1</a:t>
              </a:r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인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C16CCF1C-0BC9-42D8-854D-90D2BE019A5B}"/>
                </a:ext>
              </a:extLst>
            </p:cNvPr>
            <p:cNvSpPr txBox="1"/>
            <p:nvPr/>
          </p:nvSpPr>
          <p:spPr>
            <a:xfrm>
              <a:off x="1467303" y="6231195"/>
              <a:ext cx="546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2</a:t>
              </a:r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인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E8B2E372-DA2F-422E-8BBE-D90F1491E06B}"/>
                </a:ext>
              </a:extLst>
            </p:cNvPr>
            <p:cNvSpPr txBox="1"/>
            <p:nvPr/>
          </p:nvSpPr>
          <p:spPr>
            <a:xfrm>
              <a:off x="2245606" y="6237467"/>
              <a:ext cx="546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3</a:t>
              </a:r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9F9E7E4-3A41-4C59-8CE6-64037A841832}"/>
                </a:ext>
              </a:extLst>
            </p:cNvPr>
            <p:cNvSpPr txBox="1"/>
            <p:nvPr/>
          </p:nvSpPr>
          <p:spPr>
            <a:xfrm>
              <a:off x="3003228" y="6218821"/>
              <a:ext cx="546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4</a:t>
              </a:r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인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C6E677EE-BEC7-4E09-B848-F7F57B580684}"/>
                </a:ext>
              </a:extLst>
            </p:cNvPr>
            <p:cNvSpPr txBox="1"/>
            <p:nvPr/>
          </p:nvSpPr>
          <p:spPr>
            <a:xfrm>
              <a:off x="3748814" y="6212719"/>
              <a:ext cx="546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5</a:t>
              </a:r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인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DD56E720-00E1-44FE-AA5C-51B82C7C9C46}"/>
                </a:ext>
              </a:extLst>
            </p:cNvPr>
            <p:cNvSpPr txBox="1"/>
            <p:nvPr/>
          </p:nvSpPr>
          <p:spPr>
            <a:xfrm>
              <a:off x="4488133" y="6222545"/>
              <a:ext cx="82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6</a:t>
              </a:r>
              <a:r>
                <a:rPr lang="ko-KR" altLang="en-US" sz="1400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인 이상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09348" y="1403510"/>
            <a:ext cx="2616061" cy="524589"/>
            <a:chOff x="309348" y="1403510"/>
            <a:chExt cx="2616061" cy="524589"/>
          </a:xfrm>
        </p:grpSpPr>
        <p:sp>
          <p:nvSpPr>
            <p:cNvPr id="44" name="직사각형 43"/>
            <p:cNvSpPr/>
            <p:nvPr/>
          </p:nvSpPr>
          <p:spPr>
            <a:xfrm>
              <a:off x="362152" y="1706015"/>
              <a:ext cx="2503987" cy="222084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9348" y="1403510"/>
              <a:ext cx="2616061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가구원</a:t>
              </a:r>
              <a:r>
                <a:rPr lang="ko-KR" altLang="en-US" sz="28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 수 별 비중</a:t>
              </a:r>
              <a:endParaRPr lang="ko-KR" altLang="en-US" sz="2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85808" y="1870319"/>
            <a:ext cx="3364903" cy="641323"/>
            <a:chOff x="237533" y="2044474"/>
            <a:chExt cx="3364903" cy="641323"/>
          </a:xfrm>
        </p:grpSpPr>
        <p:grpSp>
          <p:nvGrpSpPr>
            <p:cNvPr id="56" name="그룹 55"/>
            <p:cNvGrpSpPr/>
            <p:nvPr/>
          </p:nvGrpSpPr>
          <p:grpSpPr>
            <a:xfrm>
              <a:off x="237533" y="2166178"/>
              <a:ext cx="2687876" cy="372070"/>
              <a:chOff x="417634" y="2020141"/>
              <a:chExt cx="2687876" cy="37207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17634" y="2022879"/>
                <a:ext cx="10806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자가 &amp;</a:t>
                </a:r>
                <a:endParaRPr lang="ko-KR" altLang="en-US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2164028" y="2020141"/>
                <a:ext cx="9414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 아파트</a:t>
                </a:r>
                <a:endParaRPr lang="ko-KR" altLang="en-US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081551" y="2021510"/>
                <a:ext cx="12811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60</a:t>
                </a:r>
                <a:r>
                  <a:rPr lang="ko-KR" altLang="en-US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세이상 </a:t>
                </a:r>
                <a:r>
                  <a:rPr lang="en-US" altLang="ko-KR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&amp;</a:t>
                </a:r>
                <a:endParaRPr lang="ko-KR" altLang="en-US" dirty="0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2620169" y="2044474"/>
              <a:ext cx="982267" cy="641323"/>
              <a:chOff x="2658079" y="3599810"/>
              <a:chExt cx="982267" cy="641323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658079" y="3689640"/>
                <a:ext cx="982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추출</a:t>
                </a:r>
                <a:endParaRPr lang="ko-KR" altLang="en-US" sz="24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2823320" y="3599810"/>
                <a:ext cx="641323" cy="641323"/>
              </a:xfrm>
              <a:prstGeom prst="ellipse">
                <a:avLst/>
              </a:prstGeom>
              <a:noFill/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6112933" y="1726380"/>
            <a:ext cx="4933785" cy="923330"/>
            <a:chOff x="6112933" y="1726380"/>
            <a:chExt cx="4933785" cy="923330"/>
          </a:xfrm>
        </p:grpSpPr>
        <p:sp>
          <p:nvSpPr>
            <p:cNvPr id="5" name="직사각형 4"/>
            <p:cNvSpPr/>
            <p:nvPr/>
          </p:nvSpPr>
          <p:spPr>
            <a:xfrm>
              <a:off x="7299715" y="1848084"/>
              <a:ext cx="3419085" cy="285510"/>
            </a:xfrm>
            <a:prstGeom prst="rect">
              <a:avLst/>
            </a:prstGeom>
            <a:solidFill>
              <a:srgbClr val="AFD912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112933" y="1726380"/>
              <a:ext cx="49337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전체가구 중 </a:t>
              </a:r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‘ </a:t>
              </a:r>
              <a:r>
                <a:rPr lang="ko-KR" altLang="en-US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자가</a:t>
              </a:r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&amp;</a:t>
              </a:r>
              <a:r>
                <a:rPr lang="ko-KR" altLang="en-US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아파트</a:t>
              </a:r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&amp;60</a:t>
              </a:r>
              <a:r>
                <a:rPr lang="ko-KR" altLang="en-US" dirty="0" err="1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세이상</a:t>
              </a:r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&amp;1,2</a:t>
              </a:r>
              <a:r>
                <a:rPr lang="ko-KR" altLang="en-US" dirty="0" err="1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인가구</a:t>
              </a:r>
              <a:r>
                <a:rPr lang="en-US" altLang="ko-KR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’ </a:t>
              </a:r>
              <a:r>
                <a:rPr lang="ko-KR" altLang="en-US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를 </a:t>
              </a:r>
              <a:endParaRPr lang="en-US" altLang="ko-KR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기존 자원 활용대상으로 지정</a:t>
              </a:r>
              <a:endParaRPr lang="ko-KR" altLang="en-US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375401" y="3005744"/>
            <a:ext cx="4550457" cy="558633"/>
            <a:chOff x="6570135" y="3274843"/>
            <a:chExt cx="4550457" cy="558633"/>
          </a:xfrm>
        </p:grpSpPr>
        <p:sp>
          <p:nvSpPr>
            <p:cNvPr id="46" name="직사각형 45"/>
            <p:cNvSpPr/>
            <p:nvPr/>
          </p:nvSpPr>
          <p:spPr>
            <a:xfrm>
              <a:off x="7789355" y="3370234"/>
              <a:ext cx="2548445" cy="412577"/>
            </a:xfrm>
            <a:prstGeom prst="rect">
              <a:avLst/>
            </a:prstGeom>
            <a:solidFill>
              <a:srgbClr val="AFD912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72782" y="3321147"/>
              <a:ext cx="4332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활용방안 </a:t>
              </a:r>
              <a:r>
                <a:rPr lang="en-US" altLang="ko-KR" sz="24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‘</a:t>
              </a:r>
              <a:r>
                <a:rPr lang="ko-KR" altLang="en-US" sz="24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공동주택 세대분리</a:t>
              </a:r>
              <a:r>
                <a:rPr lang="en-US" altLang="ko-KR" sz="24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’ </a:t>
              </a:r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정책</a:t>
              </a:r>
              <a:endParaRPr lang="ko-KR" altLang="en-US" dirty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</p:txBody>
        </p:sp>
        <p:sp>
          <p:nvSpPr>
            <p:cNvPr id="6" name="왼쪽 대괄호 5"/>
            <p:cNvSpPr/>
            <p:nvPr/>
          </p:nvSpPr>
          <p:spPr>
            <a:xfrm>
              <a:off x="6570135" y="3274843"/>
              <a:ext cx="135467" cy="554275"/>
            </a:xfrm>
            <a:prstGeom prst="leftBracket">
              <a:avLst/>
            </a:prstGeom>
            <a:ln w="38100">
              <a:solidFill>
                <a:srgbClr val="38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대괄호 46"/>
            <p:cNvSpPr/>
            <p:nvPr/>
          </p:nvSpPr>
          <p:spPr>
            <a:xfrm flipH="1">
              <a:off x="10972843" y="3279201"/>
              <a:ext cx="147749" cy="554275"/>
            </a:xfrm>
            <a:prstGeom prst="leftBracket">
              <a:avLst/>
            </a:prstGeom>
            <a:ln w="38100">
              <a:solidFill>
                <a:srgbClr val="38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906439" y="4336307"/>
            <a:ext cx="5476099" cy="1576666"/>
            <a:chOff x="5906439" y="4336307"/>
            <a:chExt cx="5476099" cy="1576666"/>
          </a:xfrm>
        </p:grpSpPr>
        <p:sp>
          <p:nvSpPr>
            <p:cNvPr id="59" name="TextBox 58"/>
            <p:cNvSpPr txBox="1"/>
            <p:nvPr/>
          </p:nvSpPr>
          <p:spPr>
            <a:xfrm>
              <a:off x="8670529" y="5439894"/>
              <a:ext cx="172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(</a:t>
              </a:r>
              <a:r>
                <a:rPr lang="ko-KR" altLang="en-US" sz="14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중대형 아파트</a:t>
              </a:r>
              <a:r>
                <a:rPr lang="en-US" altLang="ko-KR" sz="14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)</a:t>
              </a:r>
              <a:endParaRPr lang="ko-KR" altLang="en-US" sz="1400" dirty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906439" y="4336307"/>
              <a:ext cx="5476099" cy="1576666"/>
              <a:chOff x="6019809" y="4540713"/>
              <a:chExt cx="5476099" cy="157666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6019809" y="4686240"/>
                <a:ext cx="5444067" cy="1431139"/>
              </a:xfrm>
              <a:prstGeom prst="roundRect">
                <a:avLst/>
              </a:prstGeom>
              <a:noFill/>
              <a:ln w="38100">
                <a:solidFill>
                  <a:srgbClr val="38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375400" y="4540713"/>
                <a:ext cx="1600199" cy="30777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경기천년제목B Bold" panose="02020803020101020101" pitchFamily="18" charset="-127"/>
                    <a:ea typeface="경기천년제목B Bold" panose="02020803020101020101" pitchFamily="18" charset="-127"/>
                  </a:rPr>
                  <a:t>최종대상</a:t>
                </a:r>
                <a:endParaRPr lang="ko-KR" altLang="en-US" sz="2800" dirty="0">
                  <a:solidFill>
                    <a:schemeClr val="tx1"/>
                  </a:solidFill>
                  <a:latin typeface="경기천년제목B Bold" panose="02020803020101020101" pitchFamily="18" charset="-127"/>
                  <a:ea typeface="경기천년제목B Bold" panose="02020803020101020101" pitchFamily="18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071891" y="4999627"/>
                <a:ext cx="542401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자가 </a:t>
                </a:r>
                <a:r>
                  <a:rPr lang="en-US" altLang="ko-KR" sz="20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&amp; </a:t>
                </a:r>
                <a:r>
                  <a:rPr lang="ko-KR" altLang="en-US" sz="20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아파트 </a:t>
                </a:r>
                <a:r>
                  <a:rPr lang="en-US" altLang="ko-KR" sz="2000" dirty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&amp;</a:t>
                </a:r>
                <a:r>
                  <a:rPr lang="en-US" altLang="ko-KR" sz="20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 60</a:t>
                </a:r>
                <a:r>
                  <a:rPr lang="ko-KR" altLang="en-US" sz="2000" dirty="0" err="1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세이상</a:t>
                </a:r>
                <a:endParaRPr lang="en-US" altLang="ko-KR" sz="20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  <a:p>
                <a:pPr algn="ctr"/>
                <a:r>
                  <a:rPr lang="ko-KR" altLang="en-US" sz="20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 </a:t>
                </a:r>
                <a:r>
                  <a:rPr lang="en-US" altLang="ko-KR" sz="20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&amp; 1</a:t>
                </a:r>
                <a:r>
                  <a:rPr lang="en-US" altLang="ko-KR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〮</a:t>
                </a:r>
                <a:r>
                  <a:rPr lang="en-US" altLang="ko-KR" sz="20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2</a:t>
                </a:r>
                <a:r>
                  <a:rPr lang="ko-KR" altLang="en-US" sz="20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인 가구 </a:t>
                </a:r>
                <a:r>
                  <a:rPr lang="en-US" altLang="ko-KR" sz="2000" dirty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&amp;</a:t>
                </a:r>
                <a:r>
                  <a:rPr lang="en-US" altLang="ko-KR" sz="20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 82.5m  </a:t>
                </a:r>
                <a:r>
                  <a:rPr lang="ko-KR" altLang="en-US" sz="20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이상</a:t>
                </a:r>
                <a:endParaRPr lang="ko-KR" altLang="en-US" sz="20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587511" y="5410276"/>
                <a:ext cx="3040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2</a:t>
                </a:r>
                <a:endParaRPr lang="ko-KR" altLang="en-US" sz="105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85220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본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13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7521C94A-2990-450E-9882-69D2BD110CF0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8" name="_x416071440">
              <a:extLst>
                <a:ext uri="{FF2B5EF4-FFF2-40B4-BE49-F238E27FC236}">
                  <a16:creationId xmlns="" xmlns:a16="http://schemas.microsoft.com/office/drawing/2014/main" id="{1520B7B9-D1F4-4F67-93B8-57F39C9D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9" name="_x416072080" descr="cif00001">
              <a:extLst>
                <a:ext uri="{FF2B5EF4-FFF2-40B4-BE49-F238E27FC236}">
                  <a16:creationId xmlns="" xmlns:a16="http://schemas.microsoft.com/office/drawing/2014/main" id="{6FD4B7C4-1410-4EB1-95BF-17BAD8709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60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추정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44219"/>
              </p:ext>
            </p:extLst>
          </p:nvPr>
        </p:nvGraphicFramePr>
        <p:xfrm>
          <a:off x="5044536" y="837321"/>
          <a:ext cx="6299200" cy="5731234"/>
        </p:xfrm>
        <a:graphic>
          <a:graphicData uri="http://schemas.openxmlformats.org/drawingml/2006/table">
            <a:tbl>
              <a:tblPr/>
              <a:tblGrid>
                <a:gridCol w="1261184"/>
                <a:gridCol w="901601"/>
                <a:gridCol w="1034103"/>
                <a:gridCol w="907839"/>
                <a:gridCol w="1390863"/>
                <a:gridCol w="803610"/>
              </a:tblGrid>
              <a:tr h="543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시도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인구주택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경기천년바탕B Bold" panose="02020803020101020101" pitchFamily="18" charset="-127"/>
                        <a:ea typeface="경기천년바탕B Bold" panose="020208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총 조사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경기천년바탕B Bold" panose="02020803020101020101" pitchFamily="18" charset="-127"/>
                        <a:ea typeface="경기천년바탕B Bold" panose="02020803020101020101" pitchFamily="18" charset="-127"/>
                      </a:endParaRP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주거실태조사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대상가구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p[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대상가구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|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지역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]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경기천년바탕B Bold" panose="02020803020101020101" pitchFamily="18" charset="-127"/>
                        <a:ea typeface="경기천년바탕B Bold" panose="02020803020101020101" pitchFamily="18" charset="-127"/>
                      </a:endParaRP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추정값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경기천년바탕B Bold" panose="02020803020101020101" pitchFamily="18" charset="-127"/>
                        <a:ea typeface="경기천년바탕B Bold" panose="02020803020101020101" pitchFamily="18" charset="-127"/>
                      </a:endParaRP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145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서울특별시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3784705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3872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187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0.048295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182784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8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부산광역시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1344170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1361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93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0.068332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91849.97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273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대구광역시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935753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1190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52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0.043697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40890.05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683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인천광역시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1062828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1051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56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0.053283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56630.23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04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광주광역시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569372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794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65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0.081864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46611.06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04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대전광역시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590698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840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45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0.053571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31644.54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783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울산광역시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426027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554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14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0.025271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10766.03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95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세종특별자치시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경기천년바탕B Bold" panose="02020803020101020101" pitchFamily="18" charset="-127"/>
                        <a:ea typeface="경기천년바탕B Bold" panose="02020803020101020101" pitchFamily="18" charset="-127"/>
                      </a:endParaRP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90413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391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12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0.030691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2774.824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07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경기도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4484424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3916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198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0.050562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226740.5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95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강원도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616346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666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38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0.057057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35166.89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78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충청북도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617914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825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16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0.019394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11983.79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95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충청남도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813730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1030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32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0.031068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25280.93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369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전라북도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724678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708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53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0.074859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54248.49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51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전라남도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727197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642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29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0.045171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32848.46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663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경상북도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1076581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883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31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0.035108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37796.16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07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경상남도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1273523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980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51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0.052041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66275.18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95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제주특별자치도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229337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430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7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0.016279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3733.393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848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전국</a:t>
                      </a:r>
                    </a:p>
                  </a:txBody>
                  <a:tcPr marL="7770" marR="7770" marT="77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19367696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20133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979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0.048627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바탕B Bold" panose="02020803020101020101" pitchFamily="18" charset="-127"/>
                          <a:ea typeface="경기천년바탕B Bold" panose="02020803020101020101" pitchFamily="18" charset="-127"/>
                        </a:rPr>
                        <a:t>941785.8</a:t>
                      </a:r>
                    </a:p>
                  </a:txBody>
                  <a:tcPr marL="7770" marR="7770" marT="77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292415" y="1403510"/>
            <a:ext cx="4609785" cy="524589"/>
            <a:chOff x="489032" y="1273838"/>
            <a:chExt cx="2616061" cy="524589"/>
          </a:xfrm>
        </p:grpSpPr>
        <p:sp>
          <p:nvSpPr>
            <p:cNvPr id="50" name="직사각형 49"/>
            <p:cNvSpPr/>
            <p:nvPr/>
          </p:nvSpPr>
          <p:spPr>
            <a:xfrm>
              <a:off x="601106" y="1576343"/>
              <a:ext cx="2391914" cy="222084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9032" y="1273838"/>
              <a:ext cx="2616061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지역별 조건에 맞는 가구 추정</a:t>
              </a:r>
              <a:endParaRPr lang="ko-KR" altLang="en-US" sz="2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5235" y="3606691"/>
            <a:ext cx="3911106" cy="670761"/>
            <a:chOff x="1702292" y="2675466"/>
            <a:chExt cx="3911106" cy="6707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702292" y="2675466"/>
                  <a:ext cx="1105879" cy="670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추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정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값</m:t>
                            </m:r>
                          </m:e>
                        </m:nary>
                      </m:oMath>
                    </m:oMathPara>
                  </a14:m>
                  <a:endParaRPr lang="ko-KR" altLang="en-US" dirty="0">
                    <a:latin typeface="경기천년바탕B Bold" panose="02020803020101020101" pitchFamily="18" charset="-127"/>
                    <a:ea typeface="경기천년바탕B Bold" panose="020208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2292" y="2675466"/>
                  <a:ext cx="1105879" cy="67076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2071944" y="2715368"/>
              <a:ext cx="354145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추정값</a:t>
              </a:r>
              <a:r>
                <a:rPr lang="ko-KR" altLang="en-US" sz="2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 </a:t>
              </a:r>
              <a:r>
                <a:rPr lang="en-US" altLang="ko-KR" sz="2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= </a:t>
              </a:r>
              <a:r>
                <a:rPr lang="ko-KR" altLang="en-US" sz="2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약 </a:t>
              </a:r>
              <a:r>
                <a:rPr lang="en-US" altLang="ko-KR" sz="2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95</a:t>
              </a:r>
              <a:r>
                <a:rPr lang="ko-KR" altLang="en-US" sz="2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만 가구</a:t>
              </a:r>
              <a:r>
                <a:rPr lang="en-US" altLang="ko-KR" sz="2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 </a:t>
              </a:r>
              <a:endParaRPr lang="ko-KR" altLang="en-US" sz="2800" dirty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85220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본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3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664F5D8-D992-4274-9090-D4C0715C3E0F}"/>
              </a:ext>
            </a:extLst>
          </p:cNvPr>
          <p:cNvSpPr/>
          <p:nvPr/>
        </p:nvSpPr>
        <p:spPr>
          <a:xfrm>
            <a:off x="4422559" y="1755559"/>
            <a:ext cx="3346882" cy="3346882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F45DC85-0ADC-43C0-A07F-69B5A25B4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64" y="2118422"/>
            <a:ext cx="1088269" cy="1088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4D13F1D-C553-4D1F-9A08-10B81F3EBFB0}"/>
              </a:ext>
            </a:extLst>
          </p:cNvPr>
          <p:cNvSpPr txBox="1"/>
          <p:nvPr/>
        </p:nvSpPr>
        <p:spPr>
          <a:xfrm>
            <a:off x="4422557" y="4488519"/>
            <a:ext cx="3346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godoRounded L" panose="02000500000000000000" pitchFamily="2" charset="0"/>
                <a:ea typeface="tvN 즐거운이야기 Medium" panose="02020603020101020101" pitchFamily="18" charset="-127"/>
              </a:rPr>
              <a:t>정책제언</a:t>
            </a:r>
            <a:r>
              <a:rPr lang="ko-KR" altLang="en-US" sz="2400" b="1" dirty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 </a:t>
            </a:r>
            <a:r>
              <a:rPr lang="en-US" altLang="ko-KR" sz="2800" b="1" dirty="0" smtClean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|</a:t>
            </a:r>
            <a:r>
              <a:rPr lang="en-US" altLang="ko-KR" sz="2400" b="1" dirty="0" smtClean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 </a:t>
            </a:r>
            <a:r>
              <a:rPr lang="ko-KR" altLang="en-US" sz="2400" b="1" dirty="0" smtClean="0">
                <a:latin typeface="godoRounded L" panose="02000500000000000000" pitchFamily="2" charset="0"/>
                <a:ea typeface="tvN 즐거운이야기 Medium" panose="02020603020101020101" pitchFamily="18" charset="-127"/>
              </a:rPr>
              <a:t>참고자료</a:t>
            </a:r>
            <a:endParaRPr lang="ko-KR" altLang="en-US" sz="2400" b="1" dirty="0">
              <a:latin typeface="godoRounded L" panose="02000500000000000000" pitchFamily="2" charset="0"/>
              <a:ea typeface="tvN 즐거운이야기 Medium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21ACAD21-6AF0-4E93-BE33-9042997AF162}"/>
              </a:ext>
            </a:extLst>
          </p:cNvPr>
          <p:cNvCxnSpPr/>
          <p:nvPr/>
        </p:nvCxnSpPr>
        <p:spPr>
          <a:xfrm>
            <a:off x="4422557" y="4336261"/>
            <a:ext cx="3346882" cy="0"/>
          </a:xfrm>
          <a:prstGeom prst="line">
            <a:avLst/>
          </a:prstGeom>
          <a:ln w="57150">
            <a:solidFill>
              <a:srgbClr val="AFD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5132771" y="3314293"/>
            <a:ext cx="1926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결 </a:t>
            </a:r>
            <a:r>
              <a:rPr lang="ko-KR" altLang="en-US" sz="5400" dirty="0"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론</a:t>
            </a:r>
          </a:p>
        </p:txBody>
      </p:sp>
    </p:spTree>
    <p:extLst>
      <p:ext uri="{BB962C8B-B14F-4D97-AF65-F5344CB8AC3E}">
        <p14:creationId xmlns:p14="http://schemas.microsoft.com/office/powerpoint/2010/main" val="427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7521C94A-2990-450E-9882-69D2BD110CF0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45" name="_x416071440">
              <a:extLst>
                <a:ext uri="{FF2B5EF4-FFF2-40B4-BE49-F238E27FC236}">
                  <a16:creationId xmlns="" xmlns:a16="http://schemas.microsoft.com/office/drawing/2014/main" id="{1520B7B9-D1F4-4F67-93B8-57F39C9D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6" name="_x416072080" descr="cif00001">
              <a:extLst>
                <a:ext uri="{FF2B5EF4-FFF2-40B4-BE49-F238E27FC236}">
                  <a16:creationId xmlns="" xmlns:a16="http://schemas.microsoft.com/office/drawing/2014/main" id="{6FD4B7C4-1410-4EB1-95BF-17BAD8709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60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정책제언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85220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결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25872" y="2750495"/>
            <a:ext cx="10740256" cy="1569660"/>
            <a:chOff x="711009" y="2644170"/>
            <a:chExt cx="10740256" cy="1569660"/>
          </a:xfrm>
        </p:grpSpPr>
        <p:sp>
          <p:nvSpPr>
            <p:cNvPr id="29" name="직사각형 28"/>
            <p:cNvSpPr/>
            <p:nvPr/>
          </p:nvSpPr>
          <p:spPr>
            <a:xfrm>
              <a:off x="4344959" y="3523255"/>
              <a:ext cx="7106305" cy="679942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11009" y="2644170"/>
              <a:ext cx="10740256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기존 아파트 자원을 활용하여</a:t>
              </a:r>
              <a:endParaRPr lang="en-US" altLang="ko-KR" sz="4800" dirty="0" smtClean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  <a:p>
              <a:pPr algn="r"/>
              <a:r>
                <a:rPr lang="ko-KR" altLang="en-US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 공동 주택 세대분리 활성화</a:t>
              </a:r>
              <a:endParaRPr lang="ko-KR" altLang="en-US" sz="4800" dirty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13" y="3599950"/>
            <a:ext cx="698939" cy="6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7521C94A-2990-450E-9882-69D2BD110CF0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45" name="_x416071440">
              <a:extLst>
                <a:ext uri="{FF2B5EF4-FFF2-40B4-BE49-F238E27FC236}">
                  <a16:creationId xmlns="" xmlns:a16="http://schemas.microsoft.com/office/drawing/2014/main" id="{1520B7B9-D1F4-4F67-93B8-57F39C9D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6" name="_x416072080" descr="cif00001">
              <a:extLst>
                <a:ext uri="{FF2B5EF4-FFF2-40B4-BE49-F238E27FC236}">
                  <a16:creationId xmlns="" xmlns:a16="http://schemas.microsoft.com/office/drawing/2014/main" id="{6FD4B7C4-1410-4EB1-95BF-17BAD8709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60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정책제언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498110" y="1511403"/>
            <a:ext cx="4396542" cy="4740541"/>
            <a:chOff x="498109" y="1511403"/>
            <a:chExt cx="4664997" cy="5030001"/>
          </a:xfrm>
        </p:grpSpPr>
        <p:grpSp>
          <p:nvGrpSpPr>
            <p:cNvPr id="8" name="그룹 7"/>
            <p:cNvGrpSpPr/>
            <p:nvPr/>
          </p:nvGrpSpPr>
          <p:grpSpPr>
            <a:xfrm>
              <a:off x="498109" y="1511403"/>
              <a:ext cx="4664997" cy="4653400"/>
              <a:chOff x="643799" y="1883543"/>
              <a:chExt cx="4664997" cy="4653400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643799" y="3571783"/>
                <a:ext cx="4664997" cy="2965160"/>
                <a:chOff x="3494814" y="499732"/>
                <a:chExt cx="5202371" cy="3306725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183" b="42744"/>
                <a:stretch/>
              </p:blipFill>
              <p:spPr>
                <a:xfrm>
                  <a:off x="3494814" y="1201479"/>
                  <a:ext cx="5202371" cy="2604978"/>
                </a:xfrm>
                <a:prstGeom prst="rect">
                  <a:avLst/>
                </a:prstGeom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10" t="56337" r="10738" b="25375"/>
                <a:stretch/>
              </p:blipFill>
              <p:spPr>
                <a:xfrm rot="10800000">
                  <a:off x="4016536" y="499732"/>
                  <a:ext cx="4253023" cy="951357"/>
                </a:xfrm>
                <a:prstGeom prst="rect">
                  <a:avLst/>
                </a:prstGeom>
              </p:spPr>
            </p:pic>
          </p:grpSp>
          <p:pic>
            <p:nvPicPr>
              <p:cNvPr id="17" name="그림 16">
                <a:extLst>
                  <a:ext uri="{FF2B5EF4-FFF2-40B4-BE49-F238E27FC236}">
                    <a16:creationId xmlns="" xmlns:a16="http://schemas.microsoft.com/office/drawing/2014/main" id="{DF45DC85-0ADC-43C0-A07F-69B5A25B4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2548" y="1883543"/>
                <a:ext cx="1742098" cy="1742098"/>
              </a:xfrm>
              <a:prstGeom prst="rect">
                <a:avLst/>
              </a:prstGeom>
            </p:spPr>
          </p:pic>
        </p:grpSp>
        <p:sp>
          <p:nvSpPr>
            <p:cNvPr id="22" name="직사각형 21"/>
            <p:cNvSpPr/>
            <p:nvPr/>
          </p:nvSpPr>
          <p:spPr>
            <a:xfrm>
              <a:off x="848811" y="6067484"/>
              <a:ext cx="7200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smtClean="0">
                  <a:latin typeface="경기천년제목B Bold" panose="02020803020101020101" pitchFamily="18" charset="-127"/>
                  <a:ea typeface="경기천년제목B Bold" panose="02020803020101020101" pitchFamily="18" charset="-127"/>
                </a:rPr>
                <a:t>국가</a:t>
              </a:r>
              <a:endParaRPr lang="ko-KR" altLang="en-US" sz="2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321815" y="6079739"/>
              <a:ext cx="9813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smtClean="0">
                  <a:latin typeface="경기천년제목B Bold" panose="02020803020101020101" pitchFamily="18" charset="-127"/>
                  <a:ea typeface="경기천년제목B Bold" panose="02020803020101020101" pitchFamily="18" charset="-127"/>
                </a:rPr>
                <a:t>임차인</a:t>
              </a:r>
              <a:endParaRPr lang="ko-KR" altLang="en-US" sz="2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93642" y="6067484"/>
              <a:ext cx="9813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smtClean="0">
                  <a:latin typeface="경기천년제목B Bold" panose="02020803020101020101" pitchFamily="18" charset="-127"/>
                  <a:ea typeface="경기천년제목B Bold" panose="02020803020101020101" pitchFamily="18" charset="-127"/>
                </a:rPr>
                <a:t>임대인</a:t>
              </a:r>
              <a:endParaRPr lang="ko-KR" altLang="en-US" sz="2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388647" y="1562955"/>
            <a:ext cx="7101341" cy="4684891"/>
            <a:chOff x="5388647" y="1562955"/>
            <a:chExt cx="7101341" cy="4684891"/>
          </a:xfrm>
        </p:grpSpPr>
        <p:sp>
          <p:nvSpPr>
            <p:cNvPr id="11" name="직사각형 10"/>
            <p:cNvSpPr/>
            <p:nvPr/>
          </p:nvSpPr>
          <p:spPr>
            <a:xfrm>
              <a:off x="6909803" y="1562955"/>
              <a:ext cx="515557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단기간에 새로운 정책 추가 없이 기존의 자원을 활용</a:t>
              </a:r>
              <a:endParaRPr lang="en-US" altLang="ko-KR" dirty="0" smtClean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 </a:t>
              </a:r>
              <a:r>
                <a:rPr lang="en-US" altLang="ko-KR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/>
              </a:r>
              <a:br>
                <a:rPr lang="en-US" altLang="ko-KR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</a:br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주거취약 계층 및 </a:t>
              </a:r>
              <a:r>
                <a:rPr lang="en-US" altLang="ko-KR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1</a:t>
              </a:r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인 가구 수용 증가에 따른</a:t>
              </a:r>
              <a:endParaRPr lang="en-US" altLang="ko-KR" dirty="0" smtClean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 주택수요자에게 주택 공급 가능</a:t>
              </a:r>
              <a:endParaRPr lang="en-US" altLang="ko-KR" dirty="0" smtClean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393988" y="3504488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dirty="0" err="1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실거주인원</a:t>
              </a:r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 대비 주거비용 절감 가능</a:t>
              </a:r>
              <a:endParaRPr lang="en-US" altLang="ko-KR" dirty="0" smtClean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  <a:p>
              <a:pPr algn="ctr"/>
              <a:endParaRPr lang="en-US" altLang="ko-KR" dirty="0" smtClean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  <a:p>
              <a:pPr algn="ctr"/>
              <a:r>
                <a:rPr lang="en-US" altLang="ko-KR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 </a:t>
              </a:r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새로운 소득원 창출 가능</a:t>
              </a:r>
              <a:endParaRPr lang="ko-KR" altLang="en-US" dirty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393988" y="5324516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이미 </a:t>
              </a:r>
              <a:r>
                <a:rPr lang="ko-KR" altLang="en-US" dirty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주거 활성화가 곳을 공급 받기 때문에 </a:t>
              </a:r>
              <a:r>
                <a:rPr lang="en-US" altLang="ko-KR" dirty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/>
              </a:r>
              <a:br>
                <a:rPr lang="en-US" altLang="ko-KR" dirty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</a:br>
              <a:r>
                <a:rPr lang="ko-KR" altLang="en-US" dirty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각종 인프라가 확충 되어 </a:t>
              </a:r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있어</a:t>
              </a:r>
              <a:endParaRPr lang="en-US" altLang="ko-KR" dirty="0" smtClean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 </a:t>
              </a:r>
              <a:r>
                <a:rPr lang="ko-KR" altLang="en-US" dirty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저비용 고효율의 주거공간 마련 가능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607009" y="3790314"/>
              <a:ext cx="1257190" cy="259604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610653" y="5687044"/>
              <a:ext cx="1238101" cy="259604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3257" y="1582168"/>
              <a:ext cx="93968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정부</a:t>
              </a:r>
              <a:endParaRPr lang="ko-KR" altLang="en-US" sz="3200" dirty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1432" y="5348118"/>
              <a:ext cx="13083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임차인</a:t>
              </a:r>
              <a:endParaRPr lang="ko-KR" altLang="en-US" sz="3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587727" y="3465143"/>
              <a:ext cx="13083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임대인</a:t>
              </a:r>
              <a:endParaRPr lang="ko-KR" altLang="en-US" sz="3200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5388647" y="2997255"/>
              <a:ext cx="6676734" cy="27932"/>
            </a:xfrm>
            <a:prstGeom prst="line">
              <a:avLst/>
            </a:prstGeom>
            <a:ln w="19050">
              <a:solidFill>
                <a:srgbClr val="38572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5773928" y="1903516"/>
              <a:ext cx="874520" cy="259604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 flipH="1">
              <a:off x="5388647" y="4946616"/>
              <a:ext cx="6676734" cy="27932"/>
            </a:xfrm>
            <a:prstGeom prst="line">
              <a:avLst/>
            </a:prstGeom>
            <a:ln w="19050">
              <a:solidFill>
                <a:srgbClr val="38572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85220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결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89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7646">
            <a:off x="6769642" y="3294320"/>
            <a:ext cx="1438693" cy="143869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7521C94A-2990-450E-9882-69D2BD110CF0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45" name="_x416071440">
              <a:extLst>
                <a:ext uri="{FF2B5EF4-FFF2-40B4-BE49-F238E27FC236}">
                  <a16:creationId xmlns="" xmlns:a16="http://schemas.microsoft.com/office/drawing/2014/main" id="{1520B7B9-D1F4-4F67-93B8-57F39C9D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6" name="_x416072080" descr="cif00001">
              <a:extLst>
                <a:ext uri="{FF2B5EF4-FFF2-40B4-BE49-F238E27FC236}">
                  <a16:creationId xmlns="" xmlns:a16="http://schemas.microsoft.com/office/drawing/2014/main" id="{6FD4B7C4-1410-4EB1-95BF-17BAD8709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60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정책제언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2191259" y="2274838"/>
            <a:ext cx="7647303" cy="2318957"/>
            <a:chOff x="2191259" y="2274838"/>
            <a:chExt cx="7647303" cy="2318957"/>
          </a:xfrm>
        </p:grpSpPr>
        <p:sp>
          <p:nvSpPr>
            <p:cNvPr id="15" name="TextBox 14"/>
            <p:cNvSpPr txBox="1"/>
            <p:nvPr/>
          </p:nvSpPr>
          <p:spPr>
            <a:xfrm>
              <a:off x="2191259" y="2274838"/>
              <a:ext cx="764730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공동 주택 세대분리</a:t>
              </a:r>
              <a:endParaRPr lang="en-US" altLang="ko-KR" sz="4800" dirty="0" smtClean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  <a:p>
              <a:pPr algn="ctr"/>
              <a:r>
                <a:rPr lang="ko-KR" altLang="en-US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 </a:t>
              </a:r>
              <a:r>
                <a:rPr lang="en-US" altLang="ko-KR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+</a:t>
              </a:r>
            </a:p>
            <a:p>
              <a:pPr algn="ctr"/>
              <a:r>
                <a:rPr lang="en-US" altLang="ko-KR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 LH ‘</a:t>
              </a:r>
              <a:r>
                <a:rPr lang="ko-KR" altLang="en-US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집주인 </a:t>
              </a:r>
              <a:r>
                <a:rPr lang="ko-KR" altLang="en-US" sz="4800" dirty="0" err="1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리모델링</a:t>
              </a:r>
              <a:r>
                <a:rPr lang="en-US" altLang="ko-KR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’</a:t>
              </a:r>
              <a:endParaRPr lang="ko-KR" altLang="en-US" sz="4800" dirty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 flipV="1">
              <a:off x="3370521" y="3072810"/>
              <a:ext cx="5135526" cy="21265"/>
            </a:xfrm>
            <a:prstGeom prst="line">
              <a:avLst/>
            </a:prstGeom>
            <a:ln w="57150">
              <a:solidFill>
                <a:srgbClr val="38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70521" y="4593795"/>
              <a:ext cx="5433237" cy="0"/>
            </a:xfrm>
            <a:prstGeom prst="line">
              <a:avLst/>
            </a:prstGeom>
            <a:ln w="57150">
              <a:solidFill>
                <a:srgbClr val="38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8620">
            <a:off x="2381486" y="1690708"/>
            <a:ext cx="1210014" cy="1210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85220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결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1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86" y="2074600"/>
            <a:ext cx="709619" cy="709619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7521C94A-2990-450E-9882-69D2BD110CF0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45" name="_x416071440">
              <a:extLst>
                <a:ext uri="{FF2B5EF4-FFF2-40B4-BE49-F238E27FC236}">
                  <a16:creationId xmlns="" xmlns:a16="http://schemas.microsoft.com/office/drawing/2014/main" id="{1520B7B9-D1F4-4F67-93B8-57F39C9D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6" name="_x416072080" descr="cif00001">
              <a:extLst>
                <a:ext uri="{FF2B5EF4-FFF2-40B4-BE49-F238E27FC236}">
                  <a16:creationId xmlns="" xmlns:a16="http://schemas.microsoft.com/office/drawing/2014/main" id="{6FD4B7C4-1410-4EB1-95BF-17BAD8709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60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정책제언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981740" y="2644170"/>
            <a:ext cx="10228520" cy="1569660"/>
            <a:chOff x="981740" y="2644170"/>
            <a:chExt cx="10228520" cy="1569660"/>
          </a:xfrm>
        </p:grpSpPr>
        <p:sp>
          <p:nvSpPr>
            <p:cNvPr id="11" name="직사각형 10"/>
            <p:cNvSpPr/>
            <p:nvPr/>
          </p:nvSpPr>
          <p:spPr>
            <a:xfrm>
              <a:off x="3351174" y="2784219"/>
              <a:ext cx="3900231" cy="644781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1740" y="2644170"/>
              <a:ext cx="102285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단기간에 저비용</a:t>
              </a:r>
              <a:r>
                <a:rPr lang="en-US" altLang="ko-KR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,</a:t>
              </a:r>
              <a:r>
                <a:rPr lang="ko-KR" altLang="en-US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 고효율</a:t>
              </a:r>
              <a:endParaRPr lang="en-US" altLang="ko-KR" sz="4800" dirty="0" smtClean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  <a:p>
              <a:pPr algn="r"/>
              <a:r>
                <a:rPr lang="ko-KR" altLang="en-US" sz="4800" dirty="0" smtClean="0">
                  <a:latin typeface="경기천년바탕B Bold" panose="02020803020101020101" pitchFamily="18" charset="-127"/>
                  <a:ea typeface="경기천년바탕B Bold" panose="02020803020101020101" pitchFamily="18" charset="-127"/>
                </a:rPr>
                <a:t>소형 주거 공간 공급 가능</a:t>
              </a:r>
              <a:endParaRPr lang="en-US" altLang="ko-KR" sz="4800" dirty="0" smtClean="0">
                <a:latin typeface="경기천년바탕B Bold" panose="02020803020101020101" pitchFamily="18" charset="-127"/>
                <a:ea typeface="경기천년바탕B Bold" panose="020208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85220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결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77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7521C94A-2990-450E-9882-69D2BD110CF0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12" name="_x416071440">
              <a:extLst>
                <a:ext uri="{FF2B5EF4-FFF2-40B4-BE49-F238E27FC236}">
                  <a16:creationId xmlns="" xmlns:a16="http://schemas.microsoft.com/office/drawing/2014/main" id="{1520B7B9-D1F4-4F67-93B8-57F39C9D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3" name="_x416072080" descr="cif00001">
              <a:extLst>
                <a:ext uri="{FF2B5EF4-FFF2-40B4-BE49-F238E27FC236}">
                  <a16:creationId xmlns="" xmlns:a16="http://schemas.microsoft.com/office/drawing/2014/main" id="{6FD4B7C4-1410-4EB1-95BF-17BAD8709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60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참고자료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25505" y="1930371"/>
            <a:ext cx="371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http://cafe.naver.com/lhuniv9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5505" y="1561039"/>
            <a:ext cx="353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LH </a:t>
            </a:r>
            <a:r>
              <a:rPr lang="ko-KR" altLang="en-US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대학생</a:t>
            </a:r>
            <a:r>
              <a:rPr lang="en-US" altLang="ko-KR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.</a:t>
            </a:r>
            <a:r>
              <a:rPr lang="ko-KR" altLang="en-US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청년 전세 임대 주택</a:t>
            </a:r>
            <a:endParaRPr lang="ko-KR" altLang="en-US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5505" y="2946623"/>
            <a:ext cx="610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http://news.hankyung.com/article/2017112928121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5505" y="3824014"/>
            <a:ext cx="107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DATA</a:t>
            </a:r>
            <a:endParaRPr lang="ko-KR" altLang="en-US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505" y="4189883"/>
            <a:ext cx="327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http://kosis.kr</a:t>
            </a:r>
            <a:endParaRPr lang="ko-KR" altLang="en-US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505" y="4925084"/>
            <a:ext cx="901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자료</a:t>
            </a:r>
            <a:r>
              <a:rPr lang="en-US" altLang="ko-KR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: </a:t>
            </a:r>
            <a:r>
              <a:rPr lang="ko-KR" altLang="en-US" dirty="0" err="1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변미리</a:t>
            </a:r>
            <a:r>
              <a:rPr lang="en-US" altLang="ko-KR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(2014), </a:t>
            </a:r>
            <a:r>
              <a:rPr lang="ko-KR" altLang="en-US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서울 특별시 </a:t>
            </a:r>
            <a:r>
              <a:rPr lang="en-US" altLang="ko-KR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1</a:t>
            </a:r>
            <a:r>
              <a:rPr lang="ko-KR" altLang="en-US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인 가구 대책 정책연구</a:t>
            </a:r>
            <a:r>
              <a:rPr lang="en-US" altLang="ko-KR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, p138~p140, </a:t>
            </a:r>
            <a:r>
              <a:rPr lang="ko-KR" altLang="en-US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서울 연구원</a:t>
            </a:r>
            <a:endParaRPr lang="ko-KR" altLang="en-US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85220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결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15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664F5D8-D992-4274-9090-D4C0715C3E0F}"/>
              </a:ext>
            </a:extLst>
          </p:cNvPr>
          <p:cNvSpPr/>
          <p:nvPr/>
        </p:nvSpPr>
        <p:spPr>
          <a:xfrm>
            <a:off x="4422559" y="1755559"/>
            <a:ext cx="3346882" cy="3346882"/>
          </a:xfrm>
          <a:prstGeom prst="rect">
            <a:avLst/>
          </a:prstGeom>
          <a:solidFill>
            <a:schemeClr val="accent3">
              <a:lumMod val="40000"/>
              <a:lumOff val="6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F45DC85-0ADC-43C0-A07F-69B5A25B4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64" y="2118422"/>
            <a:ext cx="1088269" cy="108826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21ACAD21-6AF0-4E93-BE33-9042997AF162}"/>
              </a:ext>
            </a:extLst>
          </p:cNvPr>
          <p:cNvCxnSpPr/>
          <p:nvPr/>
        </p:nvCxnSpPr>
        <p:spPr>
          <a:xfrm>
            <a:off x="4422559" y="4546202"/>
            <a:ext cx="3346882" cy="0"/>
          </a:xfrm>
          <a:prstGeom prst="line">
            <a:avLst/>
          </a:prstGeom>
          <a:ln w="57150">
            <a:solidFill>
              <a:srgbClr val="AFD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5004783" y="3414781"/>
            <a:ext cx="2182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Q &amp; A</a:t>
            </a:r>
            <a:endParaRPr lang="ko-KR" altLang="en-US" sz="54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3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0C08C43B-FF60-4BB1-8645-0922FE1D62A1}"/>
              </a:ext>
            </a:extLst>
          </p:cNvPr>
          <p:cNvCxnSpPr/>
          <p:nvPr/>
        </p:nvCxnSpPr>
        <p:spPr>
          <a:xfrm>
            <a:off x="0" y="2689143"/>
            <a:ext cx="12192000" cy="0"/>
          </a:xfrm>
          <a:prstGeom prst="line">
            <a:avLst/>
          </a:prstGeom>
          <a:ln w="76200">
            <a:solidFill>
              <a:srgbClr val="AFD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561965" y="3145807"/>
            <a:ext cx="1708720" cy="561660"/>
            <a:chOff x="1561965" y="3145807"/>
            <a:chExt cx="1708720" cy="561660"/>
          </a:xfrm>
        </p:grpSpPr>
        <p:sp>
          <p:nvSpPr>
            <p:cNvPr id="3" name="직사각형 2"/>
            <p:cNvSpPr/>
            <p:nvPr/>
          </p:nvSpPr>
          <p:spPr>
            <a:xfrm>
              <a:off x="1706712" y="3495675"/>
              <a:ext cx="1419225" cy="211792"/>
            </a:xfrm>
            <a:prstGeom prst="rect">
              <a:avLst/>
            </a:prstGeom>
            <a:solidFill>
              <a:srgbClr val="E7F884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D912"/>
                </a:solidFill>
              </a:endParaRPr>
            </a:p>
          </p:txBody>
        </p:sp>
        <p:sp>
          <p:nvSpPr>
            <p:cNvPr id="20" name="_x417692424">
              <a:extLst>
                <a:ext uri="{FF2B5EF4-FFF2-40B4-BE49-F238E27FC236}">
                  <a16:creationId xmlns="" xmlns:a16="http://schemas.microsoft.com/office/drawing/2014/main" id="{0B9570F8-CCB8-4729-AB34-460490D4C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5" y="3145807"/>
              <a:ext cx="1708720" cy="561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연구배경</a:t>
              </a: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561964" y="5244351"/>
            <a:ext cx="1708720" cy="558556"/>
            <a:chOff x="1561964" y="5244351"/>
            <a:chExt cx="1708720" cy="558556"/>
          </a:xfrm>
        </p:grpSpPr>
        <p:sp>
          <p:nvSpPr>
            <p:cNvPr id="64" name="직사각형 63"/>
            <p:cNvSpPr/>
            <p:nvPr/>
          </p:nvSpPr>
          <p:spPr>
            <a:xfrm>
              <a:off x="1718227" y="5591115"/>
              <a:ext cx="1419225" cy="211792"/>
            </a:xfrm>
            <a:prstGeom prst="rect">
              <a:avLst/>
            </a:prstGeom>
            <a:solidFill>
              <a:srgbClr val="E7F884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D912"/>
                </a:solidFill>
              </a:endParaRPr>
            </a:p>
          </p:txBody>
        </p:sp>
        <p:sp>
          <p:nvSpPr>
            <p:cNvPr id="22" name="_x416370840">
              <a:extLst>
                <a:ext uri="{FF2B5EF4-FFF2-40B4-BE49-F238E27FC236}">
                  <a16:creationId xmlns="" xmlns:a16="http://schemas.microsoft.com/office/drawing/2014/main" id="{B40E8719-CBD6-467D-A463-B10D9FFC6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4" y="5244351"/>
              <a:ext cx="1708720" cy="556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연구방법</a:t>
              </a: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40780" y="3166641"/>
            <a:ext cx="2126643" cy="519991"/>
            <a:chOff x="5197354" y="3022281"/>
            <a:chExt cx="2126643" cy="519991"/>
          </a:xfrm>
        </p:grpSpPr>
        <p:sp>
          <p:nvSpPr>
            <p:cNvPr id="65" name="직사각형 64"/>
            <p:cNvSpPr/>
            <p:nvPr/>
          </p:nvSpPr>
          <p:spPr>
            <a:xfrm>
              <a:off x="5488144" y="3328965"/>
              <a:ext cx="1545062" cy="213307"/>
            </a:xfrm>
            <a:prstGeom prst="rect">
              <a:avLst/>
            </a:prstGeom>
            <a:solidFill>
              <a:srgbClr val="E7F884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D912"/>
                </a:solidFill>
              </a:endParaRPr>
            </a:p>
          </p:txBody>
        </p:sp>
        <p:sp>
          <p:nvSpPr>
            <p:cNvPr id="25" name="_x416376360">
              <a:extLst>
                <a:ext uri="{FF2B5EF4-FFF2-40B4-BE49-F238E27FC236}">
                  <a16:creationId xmlns="" xmlns:a16="http://schemas.microsoft.com/office/drawing/2014/main" id="{2FD695F0-DD7B-493D-AA12-8716C658D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354" y="3022281"/>
              <a:ext cx="2126643" cy="51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3200" dirty="0" smtClean="0">
                  <a:solidFill>
                    <a:srgbClr val="000000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주거 특성</a:t>
              </a:r>
              <a:endPara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978865" y="4908450"/>
            <a:ext cx="1996249" cy="546492"/>
            <a:chOff x="8942325" y="5352385"/>
            <a:chExt cx="1996249" cy="546492"/>
          </a:xfrm>
        </p:grpSpPr>
        <p:sp>
          <p:nvSpPr>
            <p:cNvPr id="68" name="직사각형 67"/>
            <p:cNvSpPr/>
            <p:nvPr/>
          </p:nvSpPr>
          <p:spPr>
            <a:xfrm>
              <a:off x="9167918" y="5685570"/>
              <a:ext cx="1545062" cy="213307"/>
            </a:xfrm>
            <a:prstGeom prst="rect">
              <a:avLst/>
            </a:prstGeom>
            <a:solidFill>
              <a:srgbClr val="E7F884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D912"/>
                </a:solidFill>
              </a:endParaRPr>
            </a:p>
          </p:txBody>
        </p:sp>
        <p:sp>
          <p:nvSpPr>
            <p:cNvPr id="33" name="_x417652104">
              <a:extLst>
                <a:ext uri="{FF2B5EF4-FFF2-40B4-BE49-F238E27FC236}">
                  <a16:creationId xmlns="" xmlns:a16="http://schemas.microsoft.com/office/drawing/2014/main" id="{446F25BA-15A9-40DB-9D5D-560120614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2325" y="5352385"/>
              <a:ext cx="1996249" cy="540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참고자료</a:t>
              </a: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1E858E89-3030-408F-A848-AAD2AEEFACD5}"/>
              </a:ext>
            </a:extLst>
          </p:cNvPr>
          <p:cNvGrpSpPr/>
          <p:nvPr/>
        </p:nvGrpSpPr>
        <p:grpSpPr>
          <a:xfrm>
            <a:off x="1008320" y="872160"/>
            <a:ext cx="2590434" cy="1275489"/>
            <a:chOff x="1232200" y="833942"/>
            <a:chExt cx="1678392" cy="873842"/>
          </a:xfrm>
        </p:grpSpPr>
        <p:sp>
          <p:nvSpPr>
            <p:cNvPr id="36" name="_x416070240">
              <a:extLst>
                <a:ext uri="{FF2B5EF4-FFF2-40B4-BE49-F238E27FC236}">
                  <a16:creationId xmlns="" xmlns:a16="http://schemas.microsoft.com/office/drawing/2014/main" id="{7E249409-D9B2-4709-B1C3-6301DBD0A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200" y="833942"/>
              <a:ext cx="864662" cy="62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600" b="0" i="0" u="none" strike="noStrike" cap="none" normalizeH="0" baseline="0" dirty="0" smtClean="0">
                  <a:ln>
                    <a:noFill/>
                  </a:ln>
                  <a:solidFill>
                    <a:srgbClr val="2F5597"/>
                  </a:solidFill>
                  <a:effectLst/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01</a:t>
              </a:r>
              <a:endParaRPr kumimoji="0" lang="en-US" altLang="ko-KR" sz="6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  <p:sp>
          <p:nvSpPr>
            <p:cNvPr id="37" name="_x110979968">
              <a:extLst>
                <a:ext uri="{FF2B5EF4-FFF2-40B4-BE49-F238E27FC236}">
                  <a16:creationId xmlns="" xmlns:a16="http://schemas.microsoft.com/office/drawing/2014/main" id="{2AE2B439-ACC4-4E5C-8E92-8A0EB0FFC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531" y="1085582"/>
              <a:ext cx="1246061" cy="622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6000" b="0" i="0" u="none" strike="noStrike" cap="none" spc="60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서론</a:t>
              </a:r>
              <a:endParaRPr kumimoji="0" lang="ko-KR" altLang="ko-KR" sz="6000" b="0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1E858E89-3030-408F-A848-AAD2AEEFACD5}"/>
              </a:ext>
            </a:extLst>
          </p:cNvPr>
          <p:cNvGrpSpPr/>
          <p:nvPr/>
        </p:nvGrpSpPr>
        <p:grpSpPr>
          <a:xfrm>
            <a:off x="8187777" y="826722"/>
            <a:ext cx="2714261" cy="1171872"/>
            <a:chOff x="1463705" y="833941"/>
            <a:chExt cx="1758622" cy="721437"/>
          </a:xfrm>
        </p:grpSpPr>
        <p:sp>
          <p:nvSpPr>
            <p:cNvPr id="34" name="_x416070240">
              <a:extLst>
                <a:ext uri="{FF2B5EF4-FFF2-40B4-BE49-F238E27FC236}">
                  <a16:creationId xmlns="" xmlns:a16="http://schemas.microsoft.com/office/drawing/2014/main" id="{7E249409-D9B2-4709-B1C3-6301DBD0A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705" y="833941"/>
              <a:ext cx="864662" cy="565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600" b="0" i="0" u="none" strike="noStrike" cap="none" normalizeH="0" baseline="0" dirty="0" smtClean="0">
                  <a:ln>
                    <a:noFill/>
                  </a:ln>
                  <a:solidFill>
                    <a:srgbClr val="2F5597"/>
                  </a:solidFill>
                  <a:effectLst/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03</a:t>
              </a:r>
              <a:endParaRPr kumimoji="0" lang="en-US" altLang="ko-KR" sz="6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  <p:sp>
          <p:nvSpPr>
            <p:cNvPr id="35" name="_x110979968">
              <a:extLst>
                <a:ext uri="{FF2B5EF4-FFF2-40B4-BE49-F238E27FC236}">
                  <a16:creationId xmlns="" xmlns:a16="http://schemas.microsoft.com/office/drawing/2014/main" id="{2AE2B439-ACC4-4E5C-8E92-8A0EB0FFC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266" y="1088001"/>
              <a:ext cx="1246061" cy="467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6000" spc="600" dirty="0" smtClean="0">
                  <a:solidFill>
                    <a:srgbClr val="000000"/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결</a:t>
              </a:r>
              <a:r>
                <a:rPr kumimoji="0" lang="ko-KR" altLang="ko-KR" sz="6000" b="0" i="0" u="none" strike="noStrike" cap="none" spc="60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론</a:t>
              </a:r>
              <a:endParaRPr kumimoji="0" lang="ko-KR" altLang="ko-KR" sz="6000" b="0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1E858E89-3030-408F-A848-AAD2AEEFACD5}"/>
              </a:ext>
            </a:extLst>
          </p:cNvPr>
          <p:cNvGrpSpPr/>
          <p:nvPr/>
        </p:nvGrpSpPr>
        <p:grpSpPr>
          <a:xfrm>
            <a:off x="4683588" y="844539"/>
            <a:ext cx="2671156" cy="1264531"/>
            <a:chOff x="1379569" y="851758"/>
            <a:chExt cx="1730693" cy="769301"/>
          </a:xfrm>
        </p:grpSpPr>
        <p:sp>
          <p:nvSpPr>
            <p:cNvPr id="42" name="_x416070240">
              <a:extLst>
                <a:ext uri="{FF2B5EF4-FFF2-40B4-BE49-F238E27FC236}">
                  <a16:creationId xmlns="" xmlns:a16="http://schemas.microsoft.com/office/drawing/2014/main" id="{7E249409-D9B2-4709-B1C3-6301DBD0A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569" y="851758"/>
              <a:ext cx="864662" cy="604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600" b="0" i="0" u="none" strike="noStrike" cap="none" normalizeH="0" baseline="0" dirty="0" smtClean="0">
                  <a:ln>
                    <a:noFill/>
                  </a:ln>
                  <a:solidFill>
                    <a:srgbClr val="2F5597"/>
                  </a:solidFill>
                  <a:effectLst/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02</a:t>
              </a:r>
              <a:endParaRPr kumimoji="0" lang="en-US" altLang="ko-KR" sz="6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  <p:sp>
          <p:nvSpPr>
            <p:cNvPr id="43" name="_x110979968">
              <a:extLst>
                <a:ext uri="{FF2B5EF4-FFF2-40B4-BE49-F238E27FC236}">
                  <a16:creationId xmlns="" xmlns:a16="http://schemas.microsoft.com/office/drawing/2014/main" id="{2AE2B439-ACC4-4E5C-8E92-8A0EB0FFC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4201" y="1101841"/>
              <a:ext cx="1246061" cy="519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6000" spc="600" dirty="0">
                  <a:solidFill>
                    <a:srgbClr val="000000"/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본</a:t>
              </a:r>
              <a:r>
                <a:rPr kumimoji="0" lang="ko-KR" altLang="ko-KR" sz="6000" b="0" i="0" u="none" strike="noStrike" cap="none" spc="60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론</a:t>
              </a:r>
              <a:endParaRPr kumimoji="0" lang="ko-KR" altLang="ko-KR" sz="6000" b="0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561964" y="4195079"/>
            <a:ext cx="1708720" cy="561660"/>
            <a:chOff x="1561964" y="4245776"/>
            <a:chExt cx="1708720" cy="561660"/>
          </a:xfrm>
        </p:grpSpPr>
        <p:sp>
          <p:nvSpPr>
            <p:cNvPr id="63" name="직사각형 62"/>
            <p:cNvSpPr/>
            <p:nvPr/>
          </p:nvSpPr>
          <p:spPr>
            <a:xfrm>
              <a:off x="1706712" y="4595644"/>
              <a:ext cx="1419225" cy="211792"/>
            </a:xfrm>
            <a:prstGeom prst="rect">
              <a:avLst/>
            </a:prstGeom>
            <a:solidFill>
              <a:srgbClr val="E7F884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D912"/>
                </a:solidFill>
              </a:endParaRPr>
            </a:p>
          </p:txBody>
        </p:sp>
        <p:sp>
          <p:nvSpPr>
            <p:cNvPr id="60" name="_x417692424">
              <a:extLst>
                <a:ext uri="{FF2B5EF4-FFF2-40B4-BE49-F238E27FC236}">
                  <a16:creationId xmlns="" xmlns:a16="http://schemas.microsoft.com/office/drawing/2014/main" id="{0B9570F8-CCB8-4729-AB34-460490D4C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4" y="4245776"/>
              <a:ext cx="1708720" cy="561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3200" dirty="0" smtClean="0">
                  <a:solidFill>
                    <a:srgbClr val="000000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정책현황</a:t>
              </a: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942325" y="3655034"/>
            <a:ext cx="1996249" cy="561529"/>
            <a:chOff x="8701400" y="3146695"/>
            <a:chExt cx="1996249" cy="561529"/>
          </a:xfrm>
        </p:grpSpPr>
        <p:sp>
          <p:nvSpPr>
            <p:cNvPr id="66" name="직사각형 65"/>
            <p:cNvSpPr/>
            <p:nvPr/>
          </p:nvSpPr>
          <p:spPr>
            <a:xfrm>
              <a:off x="8933130" y="3494917"/>
              <a:ext cx="1545062" cy="213307"/>
            </a:xfrm>
            <a:prstGeom prst="rect">
              <a:avLst/>
            </a:prstGeom>
            <a:solidFill>
              <a:srgbClr val="E7F884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D912"/>
                </a:solidFill>
              </a:endParaRPr>
            </a:p>
          </p:txBody>
        </p:sp>
        <p:sp>
          <p:nvSpPr>
            <p:cNvPr id="31" name="_x416357160">
              <a:extLst>
                <a:ext uri="{FF2B5EF4-FFF2-40B4-BE49-F238E27FC236}">
                  <a16:creationId xmlns="" xmlns:a16="http://schemas.microsoft.com/office/drawing/2014/main" id="{4EB16110-1CD9-4AB5-950B-33B88CF3E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1400" y="3146695"/>
              <a:ext cx="1996249" cy="5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3200" dirty="0">
                  <a:solidFill>
                    <a:srgbClr val="000000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정</a:t>
              </a:r>
              <a:r>
                <a:rPr kumimoji="0" lang="ko-KR" altLang="en-US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책제언</a:t>
              </a: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40779" y="4208108"/>
            <a:ext cx="2126643" cy="535601"/>
            <a:chOff x="5140779" y="3991005"/>
            <a:chExt cx="2126643" cy="535601"/>
          </a:xfrm>
        </p:grpSpPr>
        <p:sp>
          <p:nvSpPr>
            <p:cNvPr id="71" name="직사각형 70"/>
            <p:cNvSpPr/>
            <p:nvPr/>
          </p:nvSpPr>
          <p:spPr>
            <a:xfrm>
              <a:off x="5752214" y="4337705"/>
              <a:ext cx="882502" cy="188901"/>
            </a:xfrm>
            <a:prstGeom prst="rect">
              <a:avLst/>
            </a:prstGeom>
            <a:solidFill>
              <a:srgbClr val="E7F884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D912"/>
                </a:solidFill>
              </a:endParaRPr>
            </a:p>
          </p:txBody>
        </p:sp>
        <p:sp>
          <p:nvSpPr>
            <p:cNvPr id="39" name="_x416376360">
              <a:extLst>
                <a:ext uri="{FF2B5EF4-FFF2-40B4-BE49-F238E27FC236}">
                  <a16:creationId xmlns="" xmlns:a16="http://schemas.microsoft.com/office/drawing/2014/main" id="{2FD695F0-DD7B-493D-AA12-8716C658D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779" y="3991005"/>
              <a:ext cx="2126643" cy="51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3200" dirty="0" smtClean="0">
                  <a:solidFill>
                    <a:srgbClr val="000000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분석</a:t>
              </a:r>
              <a:endPara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643324" y="5320979"/>
            <a:ext cx="1151955" cy="540271"/>
            <a:chOff x="5639998" y="5089022"/>
            <a:chExt cx="1151955" cy="540271"/>
          </a:xfrm>
        </p:grpSpPr>
        <p:sp>
          <p:nvSpPr>
            <p:cNvPr id="70" name="직사각형 69"/>
            <p:cNvSpPr/>
            <p:nvPr/>
          </p:nvSpPr>
          <p:spPr>
            <a:xfrm>
              <a:off x="5809682" y="5422605"/>
              <a:ext cx="825034" cy="206688"/>
            </a:xfrm>
            <a:prstGeom prst="rect">
              <a:avLst/>
            </a:prstGeom>
            <a:solidFill>
              <a:srgbClr val="E7F884">
                <a:alpha val="7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D912"/>
                </a:solidFill>
              </a:endParaRPr>
            </a:p>
          </p:txBody>
        </p:sp>
        <p:sp>
          <p:nvSpPr>
            <p:cNvPr id="40" name="_x416376360">
              <a:extLst>
                <a:ext uri="{FF2B5EF4-FFF2-40B4-BE49-F238E27FC236}">
                  <a16:creationId xmlns="" xmlns:a16="http://schemas.microsoft.com/office/drawing/2014/main" id="{2FD695F0-DD7B-493D-AA12-8716C658D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9998" y="5089022"/>
              <a:ext cx="1151955" cy="51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3200" smtClean="0">
                  <a:solidFill>
                    <a:srgbClr val="000000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추정</a:t>
              </a:r>
              <a:endPara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29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916864" y="2495323"/>
            <a:ext cx="6655984" cy="1883314"/>
            <a:chOff x="2438400" y="1527759"/>
            <a:chExt cx="6655984" cy="1883314"/>
          </a:xfrm>
        </p:grpSpPr>
        <p:sp>
          <p:nvSpPr>
            <p:cNvPr id="3" name="TextBox 2"/>
            <p:cNvSpPr txBox="1"/>
            <p:nvPr/>
          </p:nvSpPr>
          <p:spPr>
            <a:xfrm>
              <a:off x="2491565" y="1549025"/>
              <a:ext cx="660281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500" dirty="0" smtClean="0">
                  <a:solidFill>
                    <a:srgbClr val="E7F88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THANK YOU</a:t>
              </a:r>
              <a:endParaRPr lang="ko-KR" altLang="en-US" sz="11500" dirty="0">
                <a:solidFill>
                  <a:srgbClr val="E7F88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38400" y="1527759"/>
              <a:ext cx="660281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500" dirty="0" smtClean="0">
                  <a:solidFill>
                    <a:srgbClr val="093889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THANK YOU</a:t>
              </a:r>
              <a:endParaRPr lang="ko-KR" altLang="en-US" sz="11500" dirty="0">
                <a:solidFill>
                  <a:srgbClr val="0938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5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664F5D8-D992-4274-9090-D4C0715C3E0F}"/>
              </a:ext>
            </a:extLst>
          </p:cNvPr>
          <p:cNvSpPr/>
          <p:nvPr/>
        </p:nvSpPr>
        <p:spPr>
          <a:xfrm>
            <a:off x="4422559" y="1755559"/>
            <a:ext cx="3346882" cy="3346882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F45DC85-0ADC-43C0-A07F-69B5A25B4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64" y="2118422"/>
            <a:ext cx="1088269" cy="1088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5132771" y="3314293"/>
            <a:ext cx="1926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서 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4D13F1D-C553-4D1F-9A08-10B81F3EBFB0}"/>
              </a:ext>
            </a:extLst>
          </p:cNvPr>
          <p:cNvSpPr txBox="1"/>
          <p:nvPr/>
        </p:nvSpPr>
        <p:spPr>
          <a:xfrm>
            <a:off x="4422557" y="4462224"/>
            <a:ext cx="3346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godoRounded L" panose="02000500000000000000" pitchFamily="2" charset="0"/>
                <a:ea typeface="tvN 즐거운이야기 Medium" panose="02020603020101020101" pitchFamily="18" charset="-127"/>
              </a:rPr>
              <a:t>연구배경</a:t>
            </a:r>
            <a:r>
              <a:rPr lang="ko-KR" altLang="en-US" sz="2400" b="1" dirty="0">
                <a:solidFill>
                  <a:srgbClr val="C0E10D"/>
                </a:solidFill>
                <a:latin typeface="+mj-lt"/>
                <a:ea typeface="tvN 즐거운이야기 Medium" panose="02020603020101020101" pitchFamily="18" charset="-127"/>
              </a:rPr>
              <a:t> </a:t>
            </a:r>
            <a:r>
              <a:rPr lang="en-US" altLang="ko-KR" sz="2800" b="1" dirty="0" smtClean="0">
                <a:solidFill>
                  <a:srgbClr val="C0E10D"/>
                </a:solidFill>
                <a:latin typeface="+mj-lt"/>
                <a:ea typeface="tvN 즐거운이야기 Medium" panose="02020603020101020101" pitchFamily="18" charset="-127"/>
              </a:rPr>
              <a:t>|</a:t>
            </a:r>
            <a:r>
              <a:rPr lang="en-US" altLang="ko-KR" sz="2400" b="1" dirty="0" smtClean="0">
                <a:solidFill>
                  <a:srgbClr val="C0E10D"/>
                </a:solidFill>
                <a:latin typeface="+mj-lt"/>
                <a:ea typeface="tvN 즐거운이야기 Medium" panose="02020603020101020101" pitchFamily="18" charset="-127"/>
              </a:rPr>
              <a:t> </a:t>
            </a:r>
            <a:r>
              <a:rPr lang="ko-KR" altLang="en-US" sz="2400" b="1" dirty="0" smtClean="0">
                <a:latin typeface="godoRounded L" panose="02000500000000000000" pitchFamily="2" charset="0"/>
                <a:ea typeface="tvN 즐거운이야기 Medium" panose="02020603020101020101" pitchFamily="18" charset="-127"/>
              </a:rPr>
              <a:t>정책현황</a:t>
            </a:r>
            <a:r>
              <a:rPr lang="ko-KR" altLang="en-US" sz="2400" b="1" dirty="0" smtClean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|</a:t>
            </a:r>
            <a:r>
              <a:rPr lang="en-US" altLang="ko-KR" sz="2400" b="1" dirty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 </a:t>
            </a:r>
            <a:r>
              <a:rPr lang="ko-KR" altLang="en-US" sz="2400" b="1" dirty="0" smtClean="0">
                <a:latin typeface="godoRounded L" panose="02000500000000000000" pitchFamily="2" charset="0"/>
                <a:ea typeface="tvN 즐거운이야기 Medium" panose="02020603020101020101" pitchFamily="18" charset="-127"/>
              </a:rPr>
              <a:t>연구방법</a:t>
            </a:r>
            <a:endParaRPr lang="ko-KR" altLang="en-US" sz="2400" b="1" dirty="0">
              <a:latin typeface="godoRounded L" panose="02000500000000000000" pitchFamily="2" charset="0"/>
              <a:ea typeface="tvN 즐거운이야기 Medium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21ACAD21-6AF0-4E93-BE33-9042997AF162}"/>
              </a:ext>
            </a:extLst>
          </p:cNvPr>
          <p:cNvCxnSpPr/>
          <p:nvPr/>
        </p:nvCxnSpPr>
        <p:spPr>
          <a:xfrm>
            <a:off x="4422557" y="4345226"/>
            <a:ext cx="3346882" cy="0"/>
          </a:xfrm>
          <a:prstGeom prst="line">
            <a:avLst/>
          </a:prstGeom>
          <a:ln w="57150">
            <a:solidFill>
              <a:srgbClr val="AFD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B12717AD-C950-4464-B88E-FC865B8E87BA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4" name="_x416071440">
              <a:extLst>
                <a:ext uri="{FF2B5EF4-FFF2-40B4-BE49-F238E27FC236}">
                  <a16:creationId xmlns="" xmlns:a16="http://schemas.microsoft.com/office/drawing/2014/main" id="{0B6AB123-8FA3-4538-808F-26F2A33FC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5" name="_x416072080" descr="cif00001">
              <a:extLst>
                <a:ext uri="{FF2B5EF4-FFF2-40B4-BE49-F238E27FC236}">
                  <a16:creationId xmlns="" xmlns:a16="http://schemas.microsoft.com/office/drawing/2014/main" id="{0CA8F1A8-570E-4203-AA9E-2863AA60D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연결선 12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55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연구배경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39572" y="1403495"/>
            <a:ext cx="5519637" cy="5167426"/>
            <a:chOff x="413330" y="1509822"/>
            <a:chExt cx="5392047" cy="5018569"/>
          </a:xfrm>
        </p:grpSpPr>
        <p:grpSp>
          <p:nvGrpSpPr>
            <p:cNvPr id="68" name="그룹 67"/>
            <p:cNvGrpSpPr/>
            <p:nvPr/>
          </p:nvGrpSpPr>
          <p:grpSpPr>
            <a:xfrm>
              <a:off x="413330" y="1509822"/>
              <a:ext cx="5193287" cy="4933508"/>
              <a:chOff x="-644440" y="-4584957"/>
              <a:chExt cx="13823405" cy="13078360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-644440" y="-4584957"/>
                <a:ext cx="13823405" cy="13078360"/>
                <a:chOff x="-644440" y="-4584957"/>
                <a:chExt cx="13823405" cy="13078360"/>
              </a:xfrm>
            </p:grpSpPr>
            <p:grpSp>
              <p:nvGrpSpPr>
                <p:cNvPr id="72" name="그룹 71"/>
                <p:cNvGrpSpPr/>
                <p:nvPr/>
              </p:nvGrpSpPr>
              <p:grpSpPr>
                <a:xfrm>
                  <a:off x="-644440" y="-4584957"/>
                  <a:ext cx="13823405" cy="13078360"/>
                  <a:chOff x="2884951" y="679466"/>
                  <a:chExt cx="6191845" cy="5858121"/>
                </a:xfrm>
              </p:grpSpPr>
              <p:grpSp>
                <p:nvGrpSpPr>
                  <p:cNvPr id="79" name="그룹 78"/>
                  <p:cNvGrpSpPr/>
                  <p:nvPr/>
                </p:nvGrpSpPr>
                <p:grpSpPr>
                  <a:xfrm>
                    <a:off x="2884951" y="679466"/>
                    <a:ext cx="6191845" cy="5858121"/>
                    <a:chOff x="1415534" y="2511472"/>
                    <a:chExt cx="7923640" cy="7496577"/>
                  </a:xfrm>
                </p:grpSpPr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1415534" y="2511472"/>
                      <a:ext cx="7923640" cy="7496577"/>
                      <a:chOff x="3270284" y="1773610"/>
                      <a:chExt cx="4883476" cy="4620270"/>
                    </a:xfrm>
                  </p:grpSpPr>
                  <p:grpSp>
                    <p:nvGrpSpPr>
                      <p:cNvPr id="103" name="그룹 102"/>
                      <p:cNvGrpSpPr/>
                      <p:nvPr/>
                    </p:nvGrpSpPr>
                    <p:grpSpPr>
                      <a:xfrm>
                        <a:off x="3270284" y="1773610"/>
                        <a:ext cx="4883476" cy="4620270"/>
                        <a:chOff x="3416399" y="1897435"/>
                        <a:chExt cx="4883476" cy="4620270"/>
                      </a:xfrm>
                    </p:grpSpPr>
                    <p:grpSp>
                      <p:nvGrpSpPr>
                        <p:cNvPr id="106" name="그룹 105"/>
                        <p:cNvGrpSpPr/>
                        <p:nvPr/>
                      </p:nvGrpSpPr>
                      <p:grpSpPr>
                        <a:xfrm>
                          <a:off x="3416399" y="1897435"/>
                          <a:ext cx="4883476" cy="4620270"/>
                          <a:chOff x="3416399" y="1897435"/>
                          <a:chExt cx="4883476" cy="4620270"/>
                        </a:xfrm>
                      </p:grpSpPr>
                      <p:pic>
                        <p:nvPicPr>
                          <p:cNvPr id="112" name="그림 111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7396" r="10452"/>
                          <a:stretch/>
                        </p:blipFill>
                        <p:spPr>
                          <a:xfrm>
                            <a:off x="3416399" y="1897435"/>
                            <a:ext cx="4883476" cy="4620270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13" name="그룹 112"/>
                          <p:cNvGrpSpPr/>
                          <p:nvPr/>
                        </p:nvGrpSpPr>
                        <p:grpSpPr>
                          <a:xfrm>
                            <a:off x="5200351" y="2940138"/>
                            <a:ext cx="316503" cy="817563"/>
                            <a:chOff x="5346655" y="2157412"/>
                            <a:chExt cx="316503" cy="817563"/>
                          </a:xfrm>
                        </p:grpSpPr>
                        <p:pic>
                          <p:nvPicPr>
                            <p:cNvPr id="114" name="그림 113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51122" t="28560" r="33496" b="65462"/>
                            <a:stretch/>
                          </p:blipFill>
                          <p:spPr>
                            <a:xfrm rot="16200000">
                              <a:off x="5108031" y="2442708"/>
                              <a:ext cx="817563" cy="246972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115" name="직사각형 114"/>
                            <p:cNvSpPr/>
                            <p:nvPr/>
                          </p:nvSpPr>
                          <p:spPr>
                            <a:xfrm>
                              <a:off x="5617439" y="2319339"/>
                              <a:ext cx="45719" cy="45719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16" name="직사각형 115"/>
                            <p:cNvSpPr/>
                            <p:nvPr/>
                          </p:nvSpPr>
                          <p:spPr>
                            <a:xfrm>
                              <a:off x="5360942" y="2468113"/>
                              <a:ext cx="45719" cy="45719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17" name="직사각형 116"/>
                            <p:cNvSpPr/>
                            <p:nvPr/>
                          </p:nvSpPr>
                          <p:spPr>
                            <a:xfrm>
                              <a:off x="5354275" y="2628900"/>
                              <a:ext cx="52386" cy="169069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18" name="직사각형 117"/>
                            <p:cNvSpPr/>
                            <p:nvPr/>
                          </p:nvSpPr>
                          <p:spPr>
                            <a:xfrm>
                              <a:off x="5347608" y="2743968"/>
                              <a:ext cx="52386" cy="169069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19" name="직사각형 118"/>
                            <p:cNvSpPr/>
                            <p:nvPr/>
                          </p:nvSpPr>
                          <p:spPr>
                            <a:xfrm>
                              <a:off x="5346655" y="2428620"/>
                              <a:ext cx="52386" cy="169069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20" name="직사각형 119"/>
                            <p:cNvSpPr/>
                            <p:nvPr/>
                          </p:nvSpPr>
                          <p:spPr>
                            <a:xfrm>
                              <a:off x="5348355" y="2329828"/>
                              <a:ext cx="51639" cy="46434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grpSp>
                      <p:nvGrpSpPr>
                        <p:cNvPr id="107" name="그룹 106"/>
                        <p:cNvGrpSpPr/>
                        <p:nvPr/>
                      </p:nvGrpSpPr>
                      <p:grpSpPr>
                        <a:xfrm>
                          <a:off x="5977438" y="3211346"/>
                          <a:ext cx="1071519" cy="329883"/>
                          <a:chOff x="9151315" y="2653173"/>
                          <a:chExt cx="1228954" cy="286965"/>
                        </a:xfrm>
                      </p:grpSpPr>
                      <p:sp>
                        <p:nvSpPr>
                          <p:cNvPr id="108" name="직사각형 107"/>
                          <p:cNvSpPr/>
                          <p:nvPr/>
                        </p:nvSpPr>
                        <p:spPr>
                          <a:xfrm>
                            <a:off x="9151315" y="2653173"/>
                            <a:ext cx="1228954" cy="249629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9" name="그룹 108"/>
                          <p:cNvGrpSpPr/>
                          <p:nvPr/>
                        </p:nvGrpSpPr>
                        <p:grpSpPr>
                          <a:xfrm>
                            <a:off x="9198576" y="2653174"/>
                            <a:ext cx="1156917" cy="286964"/>
                            <a:chOff x="2085288" y="3422043"/>
                            <a:chExt cx="1156917" cy="286964"/>
                          </a:xfrm>
                        </p:grpSpPr>
                        <p:pic>
                          <p:nvPicPr>
                            <p:cNvPr id="110" name="그림 109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66804" b="73196" l="55128" r="64744">
                                          <a14:foregroundMark x1="59295" y1="70309" x2="55449" y2="70309"/>
                                          <a14:foregroundMark x1="57372" y1="71753" x2="57372" y2="70103"/>
                                          <a14:foregroundMark x1="55769" y1="71340" x2="55929" y2="72577"/>
                                          <a14:foregroundMark x1="55929" y1="68866" x2="55769" y2="67629"/>
                                          <a14:foregroundMark x1="57212" y1="72371" x2="59135" y2="72371"/>
                                          <a14:foregroundMark x1="60577" y1="70515" x2="61538" y2="69072"/>
                                          <a14:foregroundMark x1="61538" y1="68866" x2="61859" y2="67835"/>
                                          <a14:foregroundMark x1="62500" y1="69278" x2="63942" y2="68866"/>
                                          <a14:foregroundMark x1="64103" y1="70515" x2="63942" y2="67835"/>
                                          <a14:foregroundMark x1="64103" y1="68660" x2="64103" y2="67423"/>
                                          <a14:foregroundMark x1="60737" y1="71134" x2="64103" y2="71134"/>
                                          <a14:foregroundMark x1="63942" y1="72371" x2="63942" y2="70928"/>
                                          <a14:backgroundMark x1="63301" y1="72577" x2="64904" y2="72577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55341" t="67195" r="35472" b="26895"/>
                            <a:stretch/>
                          </p:blipFill>
                          <p:spPr>
                            <a:xfrm>
                              <a:off x="2696104" y="3429000"/>
                              <a:ext cx="546101" cy="273051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111" name="그림 110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24536" b="38763" l="37981" r="42788">
                                          <a14:foregroundMark x1="38462" y1="38144" x2="38301" y2="26598"/>
                                          <a14:foregroundMark x1="41346" y1="37526" x2="42147" y2="37526"/>
                                          <a14:foregroundMark x1="42147" y1="37526" x2="42147" y2="33402"/>
                                          <a14:foregroundMark x1="39904" y1="37938" x2="40224" y2="36082"/>
                                          <a14:foregroundMark x1="40385" y1="38144" x2="39904" y2="38144"/>
                                          <a14:foregroundMark x1="41987" y1="31134" x2="41346" y2="2701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7765" t="25464" r="57407" b="61316"/>
                            <a:stretch/>
                          </p:blipFill>
                          <p:spPr>
                            <a:xfrm rot="5400000">
                              <a:off x="2247214" y="3260117"/>
                              <a:ext cx="286964" cy="610816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</p:grpSp>
                  </p:grpSp>
                  <p:pic>
                    <p:nvPicPr>
                      <p:cNvPr id="104" name="그림 10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280" t="34365" r="31399" b="63333"/>
                      <a:stretch/>
                    </p:blipFill>
                    <p:spPr>
                      <a:xfrm>
                        <a:off x="6645988" y="3360228"/>
                        <a:ext cx="256854" cy="10635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99" name="직사각형 98"/>
                    <p:cNvSpPr/>
                    <p:nvPr/>
                  </p:nvSpPr>
                  <p:spPr>
                    <a:xfrm>
                      <a:off x="4771103" y="4965290"/>
                      <a:ext cx="51620" cy="1007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0" name="직사각형 99"/>
                    <p:cNvSpPr/>
                    <p:nvPr/>
                  </p:nvSpPr>
                  <p:spPr>
                    <a:xfrm>
                      <a:off x="4744815" y="5108956"/>
                      <a:ext cx="45719" cy="7771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직사각형 100"/>
                    <p:cNvSpPr/>
                    <p:nvPr/>
                  </p:nvSpPr>
                  <p:spPr>
                    <a:xfrm>
                      <a:off x="4738009" y="5242629"/>
                      <a:ext cx="58239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2" name="직사각형 101"/>
                    <p:cNvSpPr/>
                    <p:nvPr/>
                  </p:nvSpPr>
                  <p:spPr>
                    <a:xfrm>
                      <a:off x="4378310" y="5109292"/>
                      <a:ext cx="58239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90" name="직사각형 89"/>
                  <p:cNvSpPr/>
                  <p:nvPr/>
                </p:nvSpPr>
                <p:spPr>
                  <a:xfrm>
                    <a:off x="4774831" y="2084832"/>
                    <a:ext cx="139653" cy="36908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4739400" y="2307613"/>
                    <a:ext cx="45719" cy="878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직사각형 93"/>
                  <p:cNvSpPr/>
                  <p:nvPr/>
                </p:nvSpPr>
                <p:spPr>
                  <a:xfrm>
                    <a:off x="7372753" y="1512916"/>
                    <a:ext cx="457836" cy="12967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" name="직사각형 74"/>
                <p:cNvSpPr/>
                <p:nvPr/>
              </p:nvSpPr>
              <p:spPr>
                <a:xfrm>
                  <a:off x="7371742" y="4207579"/>
                  <a:ext cx="1696057" cy="6596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7414088" y="4778606"/>
                  <a:ext cx="672707" cy="1773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" name="직사각형 69"/>
              <p:cNvSpPr/>
              <p:nvPr/>
            </p:nvSpPr>
            <p:spPr>
              <a:xfrm>
                <a:off x="8810625" y="4855369"/>
                <a:ext cx="14287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1" name="직선 연결선 70"/>
              <p:cNvCxnSpPr/>
              <p:nvPr/>
            </p:nvCxnSpPr>
            <p:spPr>
              <a:xfrm>
                <a:off x="8743950" y="4955944"/>
                <a:ext cx="23098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556194" y="1509822"/>
              <a:ext cx="5249183" cy="5018569"/>
            </a:xfrm>
            <a:prstGeom prst="rect">
              <a:avLst/>
            </a:prstGeom>
            <a:noFill/>
            <a:ln w="57150">
              <a:solidFill>
                <a:srgbClr val="38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56596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서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2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그룹 94"/>
          <p:cNvGrpSpPr/>
          <p:nvPr/>
        </p:nvGrpSpPr>
        <p:grpSpPr>
          <a:xfrm>
            <a:off x="1081551" y="1235372"/>
            <a:ext cx="9796499" cy="4321024"/>
            <a:chOff x="1081551" y="1235372"/>
            <a:chExt cx="9796499" cy="4321024"/>
          </a:xfrm>
        </p:grpSpPr>
        <p:grpSp>
          <p:nvGrpSpPr>
            <p:cNvPr id="59" name="그룹 58"/>
            <p:cNvGrpSpPr/>
            <p:nvPr/>
          </p:nvGrpSpPr>
          <p:grpSpPr>
            <a:xfrm>
              <a:off x="1081551" y="1235372"/>
              <a:ext cx="9796499" cy="4321024"/>
              <a:chOff x="841289" y="1213947"/>
              <a:chExt cx="9796499" cy="4321024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41289" y="2256102"/>
                <a:ext cx="430887" cy="227647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latin typeface="경기천년제목V Bold" panose="02020803020101020101" pitchFamily="18" charset="-127"/>
                    <a:ea typeface="경기천년제목V Bold" panose="02020803020101020101" pitchFamily="18" charset="-127"/>
                  </a:rPr>
                  <a:t>월  평균  가구소득</a:t>
                </a:r>
                <a:endParaRPr lang="ko-KR" altLang="en-US" sz="1600" dirty="0">
                  <a:latin typeface="경기천년제목V Bold" panose="02020803020101020101" pitchFamily="18" charset="-127"/>
                  <a:ea typeface="경기천년제목V Bold" panose="02020803020101020101" pitchFamily="18" charset="-127"/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1065223" y="1213947"/>
                <a:ext cx="9572565" cy="4321024"/>
                <a:chOff x="1065223" y="1213947"/>
                <a:chExt cx="9572565" cy="4321024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5035442" y="5196417"/>
                  <a:ext cx="268309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 smtClean="0">
                      <a:latin typeface="경기천년제목V Bold" panose="02020803020101020101" pitchFamily="18" charset="-127"/>
                      <a:ea typeface="경기천년제목V Bold" panose="02020803020101020101" pitchFamily="18" charset="-127"/>
                    </a:rPr>
                    <a:t>연령 </a:t>
                  </a:r>
                  <a:r>
                    <a:rPr lang="en-US" altLang="ko-KR" sz="1600" dirty="0" smtClean="0">
                      <a:latin typeface="경기천년제목V Bold" panose="02020803020101020101" pitchFamily="18" charset="-127"/>
                      <a:ea typeface="경기천년제목V Bold" panose="02020803020101020101" pitchFamily="18" charset="-127"/>
                    </a:rPr>
                    <a:t>(2016</a:t>
                  </a:r>
                  <a:r>
                    <a:rPr lang="ko-KR" altLang="en-US" sz="1600" dirty="0" smtClean="0">
                      <a:latin typeface="경기천년제목V Bold" panose="02020803020101020101" pitchFamily="18" charset="-127"/>
                      <a:ea typeface="경기천년제목V Bold" panose="02020803020101020101" pitchFamily="18" charset="-127"/>
                    </a:rPr>
                    <a:t>년 기준 나이</a:t>
                  </a:r>
                  <a:r>
                    <a:rPr lang="en-US" altLang="ko-KR" sz="1600" dirty="0" smtClean="0">
                      <a:latin typeface="경기천년제목V Bold" panose="02020803020101020101" pitchFamily="18" charset="-127"/>
                      <a:ea typeface="경기천년제목V Bold" panose="02020803020101020101" pitchFamily="18" charset="-127"/>
                    </a:rPr>
                    <a:t>)</a:t>
                  </a:r>
                  <a:endParaRPr lang="ko-KR" altLang="en-US" sz="1600" dirty="0">
                    <a:latin typeface="경기천년제목V Bold" panose="02020803020101020101" pitchFamily="18" charset="-127"/>
                    <a:ea typeface="경기천년제목V Bold" panose="02020803020101020101" pitchFamily="18" charset="-127"/>
                  </a:endParaRPr>
                </a:p>
              </p:txBody>
            </p:sp>
            <p:grpSp>
              <p:nvGrpSpPr>
                <p:cNvPr id="57" name="그룹 56"/>
                <p:cNvGrpSpPr/>
                <p:nvPr/>
              </p:nvGrpSpPr>
              <p:grpSpPr>
                <a:xfrm>
                  <a:off x="1065223" y="1213947"/>
                  <a:ext cx="9572565" cy="4072482"/>
                  <a:chOff x="1065223" y="1213947"/>
                  <a:chExt cx="9572565" cy="4072482"/>
                </a:xfrm>
              </p:grpSpPr>
              <p:grpSp>
                <p:nvGrpSpPr>
                  <p:cNvPr id="56" name="그룹 55"/>
                  <p:cNvGrpSpPr/>
                  <p:nvPr/>
                </p:nvGrpSpPr>
                <p:grpSpPr>
                  <a:xfrm>
                    <a:off x="1065223" y="1213947"/>
                    <a:ext cx="9572565" cy="4072482"/>
                    <a:chOff x="1081117" y="1460220"/>
                    <a:chExt cx="9572565" cy="4072482"/>
                  </a:xfrm>
                </p:grpSpPr>
                <p:grpSp>
                  <p:nvGrpSpPr>
                    <p:cNvPr id="55" name="그룹 54"/>
                    <p:cNvGrpSpPr/>
                    <p:nvPr/>
                  </p:nvGrpSpPr>
                  <p:grpSpPr>
                    <a:xfrm>
                      <a:off x="1081117" y="1939125"/>
                      <a:ext cx="9572565" cy="3593577"/>
                      <a:chOff x="1081117" y="1939125"/>
                      <a:chExt cx="9572565" cy="3593577"/>
                    </a:xfrm>
                  </p:grpSpPr>
                  <p:grpSp>
                    <p:nvGrpSpPr>
                      <p:cNvPr id="44" name="그룹 43"/>
                      <p:cNvGrpSpPr/>
                      <p:nvPr/>
                    </p:nvGrpSpPr>
                    <p:grpSpPr>
                      <a:xfrm>
                        <a:off x="1081117" y="1939125"/>
                        <a:ext cx="9572565" cy="3407060"/>
                        <a:chOff x="177758" y="1663338"/>
                        <a:chExt cx="9572565" cy="3407060"/>
                      </a:xfrm>
                    </p:grpSpPr>
                    <p:pic>
                      <p:nvPicPr>
                        <p:cNvPr id="14" name="그림 13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3">
                                  <a14:imgEffect>
                                    <a14:saturation sat="20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58" b="7853"/>
                        <a:stretch/>
                      </p:blipFill>
                      <p:spPr>
                        <a:xfrm>
                          <a:off x="626911" y="1663338"/>
                          <a:ext cx="9123412" cy="340706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8" name="TextBox 17"/>
                        <p:cNvSpPr txBox="1"/>
                        <p:nvPr/>
                      </p:nvSpPr>
                      <p:spPr>
                        <a:xfrm>
                          <a:off x="177758" y="1736703"/>
                          <a:ext cx="53735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ko-KR" sz="1200" dirty="0" smtClean="0">
                              <a:latin typeface="경기천년제목L Light" panose="02020403020101020101" pitchFamily="18" charset="-127"/>
                              <a:ea typeface="경기천년제목L Light" panose="02020403020101020101" pitchFamily="18" charset="-127"/>
                            </a:rPr>
                            <a:t>1000</a:t>
                          </a:r>
                          <a:endParaRPr lang="ko-KR" altLang="en-US" sz="1200" dirty="0">
                            <a:latin typeface="경기천년제목L Light" panose="02020403020101020101" pitchFamily="18" charset="-127"/>
                            <a:ea typeface="경기천년제목L Light" panose="02020403020101020101" pitchFamily="18" charset="-127"/>
                          </a:endParaRPr>
                        </a:p>
                      </p:txBody>
                    </p:sp>
                    <p:sp>
                      <p:nvSpPr>
                        <p:cNvPr id="19" name="TextBox 18"/>
                        <p:cNvSpPr txBox="1"/>
                        <p:nvPr/>
                      </p:nvSpPr>
                      <p:spPr>
                        <a:xfrm>
                          <a:off x="262605" y="2478940"/>
                          <a:ext cx="45570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ko-KR" sz="1200" dirty="0" smtClean="0">
                              <a:latin typeface="경기천년제목L Light" panose="02020403020101020101" pitchFamily="18" charset="-127"/>
                              <a:ea typeface="경기천년제목L Light" panose="02020403020101020101" pitchFamily="18" charset="-127"/>
                            </a:rPr>
                            <a:t>750</a:t>
                          </a:r>
                        </a:p>
                      </p:txBody>
                    </p:sp>
                    <p:sp>
                      <p:nvSpPr>
                        <p:cNvPr id="20" name="TextBox 19"/>
                        <p:cNvSpPr txBox="1"/>
                        <p:nvPr/>
                      </p:nvSpPr>
                      <p:spPr>
                        <a:xfrm>
                          <a:off x="259407" y="3226327"/>
                          <a:ext cx="45570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ko-KR" sz="1200" dirty="0" smtClean="0">
                              <a:latin typeface="경기천년제목L Light" panose="02020403020101020101" pitchFamily="18" charset="-127"/>
                              <a:ea typeface="경기천년제목L Light" panose="02020403020101020101" pitchFamily="18" charset="-127"/>
                            </a:rPr>
                            <a:t>500</a:t>
                          </a:r>
                        </a:p>
                      </p:txBody>
                    </p:sp>
                    <p:sp>
                      <p:nvSpPr>
                        <p:cNvPr id="21" name="TextBox 20"/>
                        <p:cNvSpPr txBox="1"/>
                        <p:nvPr/>
                      </p:nvSpPr>
                      <p:spPr>
                        <a:xfrm>
                          <a:off x="259407" y="3959753"/>
                          <a:ext cx="45570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ko-KR" sz="1200" dirty="0" smtClean="0">
                              <a:latin typeface="경기천년제목L Light" panose="02020403020101020101" pitchFamily="18" charset="-127"/>
                              <a:ea typeface="경기천년제목L Light" panose="02020403020101020101" pitchFamily="18" charset="-127"/>
                            </a:rPr>
                            <a:t>250</a:t>
                          </a:r>
                          <a:endParaRPr lang="ko-KR" altLang="en-US" sz="1200" dirty="0">
                            <a:latin typeface="경기천년제목L Light" panose="02020403020101020101" pitchFamily="18" charset="-127"/>
                            <a:ea typeface="경기천년제목L Light" panose="02020403020101020101" pitchFamily="18" charset="-127"/>
                          </a:endParaRPr>
                        </a:p>
                      </p:txBody>
                    </p:sp>
                    <p:sp>
                      <p:nvSpPr>
                        <p:cNvPr id="22" name="TextBox 21"/>
                        <p:cNvSpPr txBox="1"/>
                        <p:nvPr/>
                      </p:nvSpPr>
                      <p:spPr>
                        <a:xfrm>
                          <a:off x="403248" y="4721753"/>
                          <a:ext cx="31186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ko-KR" sz="1200" dirty="0" smtClean="0">
                              <a:latin typeface="경기천년제목L Light" panose="02020403020101020101" pitchFamily="18" charset="-127"/>
                              <a:ea typeface="경기천년제목L Light" panose="02020403020101020101" pitchFamily="18" charset="-127"/>
                            </a:rPr>
                            <a:t>0</a:t>
                          </a:r>
                          <a:endParaRPr lang="ko-KR" altLang="en-US" sz="1200" dirty="0">
                            <a:latin typeface="경기천년제목L Light" panose="02020403020101020101" pitchFamily="18" charset="-127"/>
                            <a:ea typeface="경기천년제목L Light" panose="02020403020101020101" pitchFamily="18" charset="-127"/>
                          </a:endParaRPr>
                        </a:p>
                      </p:txBody>
                    </p:sp>
                  </p:grpSp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2506389" y="5254998"/>
                        <a:ext cx="39598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 smtClean="0">
                            <a:latin typeface="경기천년제목L Light" panose="02020403020101020101" pitchFamily="18" charset="-127"/>
                            <a:ea typeface="경기천년제목L Light" panose="02020403020101020101" pitchFamily="18" charset="-127"/>
                          </a:rPr>
                          <a:t>25</a:t>
                        </a:r>
                        <a:endParaRPr lang="ko-KR" altLang="en-US" sz="1200" dirty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endParaRPr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4987540" y="5254998"/>
                        <a:ext cx="35323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 smtClean="0">
                            <a:latin typeface="경기천년제목L Light" panose="02020403020101020101" pitchFamily="18" charset="-127"/>
                            <a:ea typeface="경기천년제목L Light" panose="02020403020101020101" pitchFamily="18" charset="-127"/>
                          </a:rPr>
                          <a:t>50</a:t>
                        </a:r>
                        <a:endParaRPr lang="ko-KR" altLang="en-US" sz="1200" dirty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endParaRPr>
                      </a:p>
                    </p:txBody>
                  </p:sp>
                  <p:sp>
                    <p:nvSpPr>
                      <p:cNvPr id="25" name="TextBox 24"/>
                      <p:cNvSpPr txBox="1"/>
                      <p:nvPr/>
                    </p:nvSpPr>
                    <p:spPr>
                      <a:xfrm>
                        <a:off x="7444990" y="5255703"/>
                        <a:ext cx="3582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 smtClean="0">
                            <a:latin typeface="경기천년제목L Light" panose="02020403020101020101" pitchFamily="18" charset="-127"/>
                            <a:ea typeface="경기천년제목L Light" panose="02020403020101020101" pitchFamily="18" charset="-127"/>
                          </a:rPr>
                          <a:t>75</a:t>
                        </a:r>
                        <a:endParaRPr lang="ko-KR" altLang="en-US" sz="1200" dirty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endParaRPr>
                      </a:p>
                    </p:txBody>
                  </p:sp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9804717" y="5250935"/>
                        <a:ext cx="5965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 smtClean="0">
                            <a:latin typeface="경기천년제목L Light" panose="02020403020101020101" pitchFamily="18" charset="-127"/>
                            <a:ea typeface="경기천년제목L Light" panose="02020403020101020101" pitchFamily="18" charset="-127"/>
                          </a:rPr>
                          <a:t>100</a:t>
                        </a:r>
                      </a:p>
                    </p:txBody>
                  </p:sp>
                </p:grp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5035860" y="1460220"/>
                      <a:ext cx="2112231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3200" dirty="0" smtClean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대상자 선정 기준</a:t>
                      </a:r>
                      <a:endParaRPr lang="ko-KR" altLang="en-US" sz="3200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9240048" y="1756692"/>
                    <a:ext cx="133402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r"/>
                    <a:r>
                      <a:rPr lang="en-US" altLang="ko-KR" sz="1400" dirty="0" smtClean="0"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t>(</a:t>
                    </a:r>
                    <a:r>
                      <a:rPr lang="ko-KR" altLang="en-US" sz="1400" dirty="0" smtClean="0"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t>기준 </a:t>
                    </a:r>
                    <a:r>
                      <a:rPr lang="en-US" altLang="ko-KR" sz="1400" dirty="0" smtClean="0"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t>:</a:t>
                    </a:r>
                    <a:r>
                      <a:rPr lang="ko-KR" altLang="en-US" sz="1400" dirty="0" smtClean="0"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t> </a:t>
                    </a:r>
                    <a:r>
                      <a:rPr lang="ko-KR" altLang="en-US" sz="1400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t>무주택 1</a:t>
                    </a:r>
                    <a:r>
                      <a:rPr lang="ko-KR" altLang="en-US" sz="1400" dirty="0" smtClean="0"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t>인가구</a:t>
                    </a:r>
                    <a:r>
                      <a:rPr lang="en-US" altLang="ko-KR" sz="1400" dirty="0" smtClean="0"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t>)</a:t>
                    </a:r>
                    <a:endParaRPr lang="ko-KR" altLang="en-US" sz="1400" dirty="0">
                      <a:latin typeface="스웨거 TTF" panose="020B0600000101010101" pitchFamily="50" charset="-127"/>
                      <a:ea typeface="스웨거 TTF" panose="020B0600000101010101" pitchFamily="50" charset="-127"/>
                    </a:endParaRPr>
                  </a:p>
                </p:txBody>
              </p:sp>
            </p:grpSp>
          </p:grpSp>
        </p:grpSp>
        <p:sp>
          <p:nvSpPr>
            <p:cNvPr id="93" name="TextBox 92"/>
            <p:cNvSpPr txBox="1"/>
            <p:nvPr/>
          </p:nvSpPr>
          <p:spPr>
            <a:xfrm>
              <a:off x="1665699" y="1523687"/>
              <a:ext cx="96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단위 </a:t>
              </a:r>
              <a:r>
                <a:rPr lang="en-US" altLang="ko-KR" sz="12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: </a:t>
              </a:r>
              <a:r>
                <a:rPr lang="ko-KR" altLang="en-US" sz="12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만원</a:t>
              </a:r>
              <a:endParaRPr lang="ko-KR" altLang="en-US" sz="12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B12717AD-C950-4464-B88E-FC865B8E87BA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4" name="_x416071440">
              <a:extLst>
                <a:ext uri="{FF2B5EF4-FFF2-40B4-BE49-F238E27FC236}">
                  <a16:creationId xmlns="" xmlns:a16="http://schemas.microsoft.com/office/drawing/2014/main" id="{0B6AB123-8FA3-4538-808F-26F2A33FC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5" name="_x416072080" descr="cif00001">
              <a:extLst>
                <a:ext uri="{FF2B5EF4-FFF2-40B4-BE49-F238E27FC236}">
                  <a16:creationId xmlns="" xmlns:a16="http://schemas.microsoft.com/office/drawing/2014/main" id="{0CA8F1A8-570E-4203-AA9E-2863AA60D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연결선 12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55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대상 정의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445277" y="3277266"/>
            <a:ext cx="9473783" cy="1985763"/>
          </a:xfrm>
          <a:prstGeom prst="rect">
            <a:avLst/>
          </a:prstGeom>
          <a:noFill/>
          <a:ln w="38100">
            <a:solidFill>
              <a:srgbClr val="0B3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/>
          <p:cNvGrpSpPr/>
          <p:nvPr/>
        </p:nvGrpSpPr>
        <p:grpSpPr>
          <a:xfrm>
            <a:off x="1021848" y="1250881"/>
            <a:ext cx="10201275" cy="4454082"/>
            <a:chOff x="1021848" y="1250881"/>
            <a:chExt cx="10201275" cy="4454082"/>
          </a:xfrm>
        </p:grpSpPr>
        <p:grpSp>
          <p:nvGrpSpPr>
            <p:cNvPr id="97" name="그룹 96"/>
            <p:cNvGrpSpPr/>
            <p:nvPr/>
          </p:nvGrpSpPr>
          <p:grpSpPr>
            <a:xfrm>
              <a:off x="1021848" y="1250881"/>
              <a:ext cx="10201275" cy="4454082"/>
              <a:chOff x="1021848" y="1241356"/>
              <a:chExt cx="10201275" cy="4454082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1021848" y="1241356"/>
                <a:ext cx="10201275" cy="4454082"/>
                <a:chOff x="1021943" y="1236350"/>
                <a:chExt cx="10201275" cy="4454082"/>
              </a:xfrm>
            </p:grpSpPr>
            <p:grpSp>
              <p:nvGrpSpPr>
                <p:cNvPr id="88" name="그룹 87"/>
                <p:cNvGrpSpPr/>
                <p:nvPr/>
              </p:nvGrpSpPr>
              <p:grpSpPr>
                <a:xfrm>
                  <a:off x="1021943" y="1236350"/>
                  <a:ext cx="10201275" cy="4454082"/>
                  <a:chOff x="1021943" y="1236350"/>
                  <a:chExt cx="10201275" cy="4454082"/>
                </a:xfrm>
              </p:grpSpPr>
              <p:grpSp>
                <p:nvGrpSpPr>
                  <p:cNvPr id="87" name="그룹 86"/>
                  <p:cNvGrpSpPr/>
                  <p:nvPr/>
                </p:nvGrpSpPr>
                <p:grpSpPr>
                  <a:xfrm>
                    <a:off x="1021943" y="1277479"/>
                    <a:ext cx="10201275" cy="4412953"/>
                    <a:chOff x="1021943" y="1277479"/>
                    <a:chExt cx="10201275" cy="4412953"/>
                  </a:xfrm>
                </p:grpSpPr>
                <p:grpSp>
                  <p:nvGrpSpPr>
                    <p:cNvPr id="85" name="그룹 84"/>
                    <p:cNvGrpSpPr/>
                    <p:nvPr/>
                  </p:nvGrpSpPr>
                  <p:grpSpPr>
                    <a:xfrm>
                      <a:off x="1021943" y="1277479"/>
                      <a:ext cx="10201275" cy="4412953"/>
                      <a:chOff x="1026572" y="1277479"/>
                      <a:chExt cx="10201275" cy="4412953"/>
                    </a:xfrm>
                  </p:grpSpPr>
                  <p:grpSp>
                    <p:nvGrpSpPr>
                      <p:cNvPr id="84" name="그룹 83"/>
                      <p:cNvGrpSpPr/>
                      <p:nvPr/>
                    </p:nvGrpSpPr>
                    <p:grpSpPr>
                      <a:xfrm>
                        <a:off x="1026572" y="1277479"/>
                        <a:ext cx="10201275" cy="4412953"/>
                        <a:chOff x="1026572" y="1277479"/>
                        <a:chExt cx="10201275" cy="4412953"/>
                      </a:xfrm>
                    </p:grpSpPr>
                    <p:grpSp>
                      <p:nvGrpSpPr>
                        <p:cNvPr id="83" name="그룹 82"/>
                        <p:cNvGrpSpPr/>
                        <p:nvPr/>
                      </p:nvGrpSpPr>
                      <p:grpSpPr>
                        <a:xfrm>
                          <a:off x="1026572" y="1277479"/>
                          <a:ext cx="10201275" cy="4412953"/>
                          <a:chOff x="1026572" y="1306694"/>
                          <a:chExt cx="10201275" cy="4412953"/>
                        </a:xfrm>
                      </p:grpSpPr>
                      <p:grpSp>
                        <p:nvGrpSpPr>
                          <p:cNvPr id="82" name="그룹 81"/>
                          <p:cNvGrpSpPr/>
                          <p:nvPr/>
                        </p:nvGrpSpPr>
                        <p:grpSpPr>
                          <a:xfrm>
                            <a:off x="1026572" y="1306694"/>
                            <a:ext cx="10201275" cy="4412953"/>
                            <a:chOff x="1026572" y="1306694"/>
                            <a:chExt cx="10201275" cy="4412953"/>
                          </a:xfrm>
                        </p:grpSpPr>
                        <p:sp>
                          <p:nvSpPr>
                            <p:cNvPr id="80" name="직사각형 79"/>
                            <p:cNvSpPr/>
                            <p:nvPr/>
                          </p:nvSpPr>
                          <p:spPr>
                            <a:xfrm>
                              <a:off x="1026572" y="1306694"/>
                              <a:ext cx="10201275" cy="4412953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81" name="그림 80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818" b="8309"/>
                            <a:stretch/>
                          </p:blipFill>
                          <p:spPr>
                            <a:xfrm>
                              <a:off x="1774661" y="1734534"/>
                              <a:ext cx="9104359" cy="3338135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</p:grpSp>
                      <p:sp>
                        <p:nvSpPr>
                          <p:cNvPr id="73" name="직사각형 72"/>
                          <p:cNvSpPr/>
                          <p:nvPr/>
                        </p:nvSpPr>
                        <p:spPr>
                          <a:xfrm>
                            <a:off x="9478371" y="1797167"/>
                            <a:ext cx="1334020" cy="307777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algn="r"/>
                            <a:r>
                              <a:rPr lang="en-US" altLang="ko-KR" sz="1400" dirty="0" smtClean="0">
                                <a:latin typeface="스웨거 TTF" panose="020B0600000101010101" pitchFamily="50" charset="-127"/>
                                <a:ea typeface="스웨거 TTF" panose="020B0600000101010101" pitchFamily="50" charset="-127"/>
                              </a:rPr>
                              <a:t>(</a:t>
                            </a:r>
                            <a:r>
                              <a:rPr lang="ko-KR" altLang="en-US" sz="1400" dirty="0" smtClean="0">
                                <a:latin typeface="스웨거 TTF" panose="020B0600000101010101" pitchFamily="50" charset="-127"/>
                                <a:ea typeface="스웨거 TTF" panose="020B0600000101010101" pitchFamily="50" charset="-127"/>
                              </a:rPr>
                              <a:t>기준 </a:t>
                            </a:r>
                            <a:r>
                              <a:rPr lang="en-US" altLang="ko-KR" sz="1400" dirty="0" smtClean="0">
                                <a:latin typeface="스웨거 TTF" panose="020B0600000101010101" pitchFamily="50" charset="-127"/>
                                <a:ea typeface="스웨거 TTF" panose="020B0600000101010101" pitchFamily="50" charset="-127"/>
                              </a:rPr>
                              <a:t>:</a:t>
                            </a:r>
                            <a:r>
                              <a:rPr lang="ko-KR" altLang="en-US" sz="1400" dirty="0" smtClean="0">
                                <a:latin typeface="스웨거 TTF" panose="020B0600000101010101" pitchFamily="50" charset="-127"/>
                                <a:ea typeface="스웨거 TTF" panose="020B0600000101010101" pitchFamily="50" charset="-127"/>
                              </a:rPr>
                              <a:t> </a:t>
                            </a:r>
                            <a:r>
                              <a:rPr lang="ko-KR" altLang="en-US" sz="1400" dirty="0">
                                <a:latin typeface="스웨거 TTF" panose="020B0600000101010101" pitchFamily="50" charset="-127"/>
                                <a:ea typeface="스웨거 TTF" panose="020B0600000101010101" pitchFamily="50" charset="-127"/>
                              </a:rPr>
                              <a:t>무주택 1</a:t>
                            </a:r>
                            <a:r>
                              <a:rPr lang="ko-KR" altLang="en-US" sz="1400" dirty="0" smtClean="0">
                                <a:latin typeface="스웨거 TTF" panose="020B0600000101010101" pitchFamily="50" charset="-127"/>
                                <a:ea typeface="스웨거 TTF" panose="020B0600000101010101" pitchFamily="50" charset="-127"/>
                              </a:rPr>
                              <a:t>인가구</a:t>
                            </a:r>
                            <a:r>
                              <a:rPr lang="en-US" altLang="ko-KR" sz="1400" dirty="0" smtClean="0">
                                <a:latin typeface="스웨거 TTF" panose="020B0600000101010101" pitchFamily="50" charset="-127"/>
                                <a:ea typeface="스웨거 TTF" panose="020B0600000101010101" pitchFamily="50" charset="-127"/>
                              </a:rPr>
                              <a:t>)</a:t>
                            </a:r>
                            <a:endParaRPr lang="ko-KR" altLang="en-US" sz="1400" dirty="0">
                              <a:latin typeface="스웨거 TTF" panose="020B0600000101010101" pitchFamily="50" charset="-127"/>
                              <a:ea typeface="스웨거 TTF" panose="020B0600000101010101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/>
                        <p:cNvSpPr txBox="1"/>
                        <p:nvPr/>
                      </p:nvSpPr>
                      <p:spPr>
                        <a:xfrm>
                          <a:off x="1079612" y="2277526"/>
                          <a:ext cx="430887" cy="2276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vert="eaVert"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1600" dirty="0" smtClean="0">
                              <a:latin typeface="경기천년제목V Bold" panose="02020803020101020101" pitchFamily="18" charset="-127"/>
                              <a:ea typeface="경기천년제목V Bold" panose="02020803020101020101" pitchFamily="18" charset="-127"/>
                            </a:rPr>
                            <a:t>월  평균  가구소득</a:t>
                          </a:r>
                          <a:endParaRPr lang="ko-KR" altLang="en-US" sz="1600" dirty="0">
                            <a:latin typeface="경기천년제목V Bold" panose="02020803020101020101" pitchFamily="18" charset="-127"/>
                            <a:ea typeface="경기천년제목V Bold" panose="02020803020101020101" pitchFamily="18" charset="-127"/>
                          </a:endParaRPr>
                        </a:p>
                      </p:txBody>
                    </p:sp>
                  </p:grpSp>
                  <p:sp>
                    <p:nvSpPr>
                      <p:cNvPr id="49" name="TextBox 48"/>
                      <p:cNvSpPr txBox="1"/>
                      <p:nvPr/>
                    </p:nvSpPr>
                    <p:spPr>
                      <a:xfrm>
                        <a:off x="2830259" y="5030149"/>
                        <a:ext cx="395986" cy="2769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 smtClean="0">
                            <a:latin typeface="경기천년제목L Light" panose="02020403020101020101" pitchFamily="18" charset="-127"/>
                            <a:ea typeface="경기천년제목L Light" panose="02020403020101020101" pitchFamily="18" charset="-127"/>
                          </a:rPr>
                          <a:t>25</a:t>
                        </a:r>
                        <a:endParaRPr lang="ko-KR" altLang="en-US" sz="1200" dirty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endParaRPr>
                      </a:p>
                    </p:txBody>
                  </p:sp>
                  <p:sp>
                    <p:nvSpPr>
                      <p:cNvPr id="50" name="TextBox 49"/>
                      <p:cNvSpPr txBox="1"/>
                      <p:nvPr/>
                    </p:nvSpPr>
                    <p:spPr>
                      <a:xfrm>
                        <a:off x="5369155" y="5030275"/>
                        <a:ext cx="353235" cy="2769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 smtClean="0">
                            <a:latin typeface="경기천년제목L Light" panose="02020403020101020101" pitchFamily="18" charset="-127"/>
                            <a:ea typeface="경기천년제목L Light" panose="02020403020101020101" pitchFamily="18" charset="-127"/>
                          </a:rPr>
                          <a:t>50</a:t>
                        </a:r>
                        <a:endParaRPr lang="ko-KR" altLang="en-US" sz="1200" dirty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endParaRPr>
                      </a:p>
                    </p:txBody>
                  </p:sp>
                  <p:sp>
                    <p:nvSpPr>
                      <p:cNvPr id="51" name="TextBox 50"/>
                      <p:cNvSpPr txBox="1"/>
                      <p:nvPr/>
                    </p:nvSpPr>
                    <p:spPr>
                      <a:xfrm>
                        <a:off x="7883496" y="5030276"/>
                        <a:ext cx="358223" cy="2769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 smtClean="0">
                            <a:latin typeface="경기천년제목L Light" panose="02020403020101020101" pitchFamily="18" charset="-127"/>
                            <a:ea typeface="경기천년제목L Light" panose="02020403020101020101" pitchFamily="18" charset="-127"/>
                          </a:rPr>
                          <a:t>75</a:t>
                        </a:r>
                        <a:endParaRPr lang="ko-KR" altLang="en-US" sz="1200" dirty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endParaRPr>
                      </a:p>
                    </p:txBody>
                  </p:sp>
                  <p:sp>
                    <p:nvSpPr>
                      <p:cNvPr id="52" name="TextBox 51"/>
                      <p:cNvSpPr txBox="1"/>
                      <p:nvPr/>
                    </p:nvSpPr>
                    <p:spPr>
                      <a:xfrm>
                        <a:off x="10282436" y="5021781"/>
                        <a:ext cx="596584" cy="2769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 smtClean="0">
                            <a:latin typeface="경기천년제목L Light" panose="02020403020101020101" pitchFamily="18" charset="-127"/>
                            <a:ea typeface="경기천년제목L Light" panose="02020403020101020101" pitchFamily="18" charset="-127"/>
                          </a:rPr>
                          <a:t>100</a:t>
                        </a:r>
                      </a:p>
                    </p:txBody>
                  </p:sp>
                </p:grp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1303379" y="1777550"/>
                      <a:ext cx="537351" cy="2769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altLang="ko-KR" sz="1200" dirty="0" smtClean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500</a:t>
                      </a:r>
                      <a:endParaRPr lang="ko-KR" altLang="en-US" sz="1200" dirty="0"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</p:txBody>
                </p:sp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1385875" y="2368100"/>
                      <a:ext cx="455702" cy="2769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altLang="ko-KR" sz="1200" dirty="0" smtClean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400</a:t>
                      </a:r>
                    </a:p>
                  </p:txBody>
                </p:sp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1382677" y="2972612"/>
                      <a:ext cx="455702" cy="2769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altLang="ko-KR" sz="1200" dirty="0" smtClean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300</a:t>
                      </a:r>
                    </a:p>
                  </p:txBody>
                </p: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381632" y="3563790"/>
                      <a:ext cx="455702" cy="2769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altLang="ko-KR" sz="1200" dirty="0" smtClean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200</a:t>
                      </a:r>
                      <a:endParaRPr lang="ko-KR" altLang="en-US" sz="1200" dirty="0"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</p:txBody>
                </p:sp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1525473" y="4762308"/>
                      <a:ext cx="311861" cy="2769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altLang="ko-KR" sz="1200" dirty="0" smtClean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0</a:t>
                      </a:r>
                      <a:endParaRPr lang="ko-KR" altLang="en-US" sz="1200" dirty="0"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</p:txBody>
                </p:sp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1384183" y="4161640"/>
                      <a:ext cx="455702" cy="2769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altLang="ko-KR" sz="1200" dirty="0" smtClean="0"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100</a:t>
                      </a:r>
                      <a:endParaRPr lang="ko-KR" altLang="en-US" sz="1200" dirty="0"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</p:txBody>
                </p:sp>
              </p:grp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5263185" y="1236350"/>
                    <a:ext cx="2112231" cy="5847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3200" dirty="0" smtClean="0"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t>대상자 선정 기준</a:t>
                    </a:r>
                    <a:endParaRPr lang="ko-KR" altLang="en-US" sz="3200" dirty="0">
                      <a:latin typeface="스웨거 TTF" panose="020B0600000101010101" pitchFamily="50" charset="-127"/>
                      <a:ea typeface="스웨거 TTF" panose="020B0600000101010101" pitchFamily="50" charset="-127"/>
                    </a:endParaRPr>
                  </a:p>
                </p:txBody>
              </p:sp>
            </p:grpSp>
            <p:sp>
              <p:nvSpPr>
                <p:cNvPr id="78" name="TextBox 77"/>
                <p:cNvSpPr txBox="1"/>
                <p:nvPr/>
              </p:nvSpPr>
              <p:spPr>
                <a:xfrm>
                  <a:off x="5456767" y="5204890"/>
                  <a:ext cx="2683094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 smtClean="0">
                      <a:latin typeface="경기천년제목V Bold" panose="02020803020101020101" pitchFamily="18" charset="-127"/>
                      <a:ea typeface="경기천년제목V Bold" panose="02020803020101020101" pitchFamily="18" charset="-127"/>
                    </a:rPr>
                    <a:t>연령 </a:t>
                  </a:r>
                  <a:r>
                    <a:rPr lang="en-US" altLang="ko-KR" sz="1600" dirty="0" smtClean="0">
                      <a:latin typeface="경기천년제목V Bold" panose="02020803020101020101" pitchFamily="18" charset="-127"/>
                      <a:ea typeface="경기천년제목V Bold" panose="02020803020101020101" pitchFamily="18" charset="-127"/>
                    </a:rPr>
                    <a:t>(2016</a:t>
                  </a:r>
                  <a:r>
                    <a:rPr lang="ko-KR" altLang="en-US" sz="1600" dirty="0" smtClean="0">
                      <a:latin typeface="경기천년제목V Bold" panose="02020803020101020101" pitchFamily="18" charset="-127"/>
                      <a:ea typeface="경기천년제목V Bold" panose="02020803020101020101" pitchFamily="18" charset="-127"/>
                    </a:rPr>
                    <a:t>년 기준 나이</a:t>
                  </a:r>
                  <a:r>
                    <a:rPr lang="en-US" altLang="ko-KR" sz="1600" dirty="0" smtClean="0">
                      <a:latin typeface="경기천년제목V Bold" panose="02020803020101020101" pitchFamily="18" charset="-127"/>
                      <a:ea typeface="경기천년제목V Bold" panose="02020803020101020101" pitchFamily="18" charset="-127"/>
                    </a:rPr>
                    <a:t>)</a:t>
                  </a:r>
                  <a:endParaRPr lang="ko-KR" altLang="en-US" sz="1600" dirty="0">
                    <a:latin typeface="경기천년제목V Bold" panose="02020803020101020101" pitchFamily="18" charset="-127"/>
                    <a:ea typeface="경기천년제목V Bold" panose="02020803020101020101" pitchFamily="18" charset="-127"/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1665334" y="1514730"/>
                <a:ext cx="96878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단위 </a:t>
                </a:r>
                <a:r>
                  <a:rPr lang="en-US" altLang="ko-KR" sz="12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: </a:t>
                </a:r>
                <a:r>
                  <a:rPr lang="ko-KR" altLang="en-US" sz="12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만원</a:t>
                </a:r>
                <a:endParaRPr lang="ko-KR" altLang="en-US" sz="12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4026108" y="3725677"/>
              <a:ext cx="163184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 2016년도 </a:t>
              </a:r>
              <a:r>
                <a:rPr lang="ko-KR" altLang="en-US" sz="14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최저임금</a:t>
              </a:r>
              <a:endParaRPr lang="en-US" altLang="ko-KR" sz="1400" dirty="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 월급 1,260,270</a:t>
              </a:r>
              <a:r>
                <a:rPr lang="ko-KR" altLang="en-US" sz="14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원</a:t>
              </a:r>
            </a:p>
          </p:txBody>
        </p:sp>
        <p:cxnSp>
          <p:nvCxnSpPr>
            <p:cNvPr id="129" name="직선 연결선 128"/>
            <p:cNvCxnSpPr/>
            <p:nvPr/>
          </p:nvCxnSpPr>
          <p:spPr>
            <a:xfrm>
              <a:off x="1837239" y="4116930"/>
              <a:ext cx="8970428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타원 123"/>
            <p:cNvSpPr/>
            <p:nvPr/>
          </p:nvSpPr>
          <p:spPr>
            <a:xfrm>
              <a:off x="2213017" y="4116930"/>
              <a:ext cx="1282742" cy="83778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6297933" y="4146564"/>
              <a:ext cx="4414503" cy="87952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3253661" y="5043212"/>
              <a:ext cx="364142" cy="1917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225503" y="4961887"/>
              <a:ext cx="4431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30</a:t>
              </a:r>
              <a:endPara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364388" y="5055413"/>
              <a:ext cx="364142" cy="1917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336230" y="4974088"/>
              <a:ext cx="4431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60</a:t>
              </a:r>
              <a:endPara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07135" y="5823763"/>
            <a:ext cx="9977729" cy="461665"/>
            <a:chOff x="1107135" y="5823763"/>
            <a:chExt cx="9977729" cy="461665"/>
          </a:xfrm>
        </p:grpSpPr>
        <p:sp>
          <p:nvSpPr>
            <p:cNvPr id="137" name="직사각형 136"/>
            <p:cNvSpPr/>
            <p:nvPr/>
          </p:nvSpPr>
          <p:spPr>
            <a:xfrm>
              <a:off x="7389711" y="5917721"/>
              <a:ext cx="2832590" cy="310551"/>
            </a:xfrm>
            <a:prstGeom prst="rect">
              <a:avLst/>
            </a:prstGeom>
            <a:solidFill>
              <a:srgbClr val="92D050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107135" y="5823763"/>
              <a:ext cx="997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월평균 </a:t>
              </a:r>
              <a:r>
                <a:rPr lang="ko-KR" altLang="en-US" sz="2400" dirty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가구소득이 </a:t>
              </a:r>
              <a:r>
                <a:rPr lang="ko-KR" altLang="en-US" sz="2400" dirty="0" smtClean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최저임금 월급보다 낮은 층의 </a:t>
              </a:r>
              <a:r>
                <a:rPr lang="en-US" altLang="ko-KR" sz="2400" dirty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30</a:t>
              </a:r>
              <a:r>
                <a:rPr lang="ko-KR" altLang="en-US" sz="2400" dirty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대 </a:t>
              </a:r>
              <a:r>
                <a:rPr lang="ko-KR" altLang="en-US" sz="2400" dirty="0" smtClean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이하와 </a:t>
              </a:r>
              <a:r>
                <a:rPr lang="en-US" altLang="ko-KR" sz="2400" dirty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60</a:t>
              </a:r>
              <a:r>
                <a:rPr lang="ko-KR" altLang="en-US" sz="2400" dirty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대 </a:t>
              </a:r>
              <a:r>
                <a:rPr lang="ko-KR" altLang="en-US" sz="2400" dirty="0" smtClean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이상 선정 </a:t>
              </a:r>
              <a:endParaRPr lang="ko-KR" altLang="en-US" sz="2400" dirty="0">
                <a:latin typeface="경기천년바탕R Regular" panose="02020503020101020101" pitchFamily="18" charset="-127"/>
                <a:ea typeface="경기천년바탕R Regular" panose="02020503020101020101" pitchFamily="18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56596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서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08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8029F56-9494-4FCE-BB34-820C2D10CF52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4" name="_x416071440">
              <a:extLst>
                <a:ext uri="{FF2B5EF4-FFF2-40B4-BE49-F238E27FC236}">
                  <a16:creationId xmlns="" xmlns:a16="http://schemas.microsoft.com/office/drawing/2014/main" id="{B34D2D11-4B66-44B4-8F3E-06311A535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097" name="_x416072080" descr="cif00001">
              <a:extLst>
                <a:ext uri="{FF2B5EF4-FFF2-40B4-BE49-F238E27FC236}">
                  <a16:creationId xmlns="" xmlns:a16="http://schemas.microsoft.com/office/drawing/2014/main" id="{F5F44F70-9F98-42D1-AAB6-76C9D804A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60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정책현황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04308" y="1797477"/>
            <a:ext cx="42441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ko-KR" altLang="en-US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청년주택 </a:t>
            </a:r>
            <a:r>
              <a:rPr lang="en-US" altLang="ko-KR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19</a:t>
            </a:r>
            <a:r>
              <a:rPr lang="ko-KR" altLang="en-US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만 </a:t>
            </a:r>
            <a:r>
              <a:rPr lang="ko-KR" altLang="en-US" sz="2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가구공급</a:t>
            </a:r>
            <a:endParaRPr lang="en-US" altLang="ko-KR" sz="2400" dirty="0" smtClean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(</a:t>
            </a:r>
            <a:r>
              <a:rPr lang="en-US" altLang="ko-KR" sz="14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30</a:t>
            </a:r>
            <a:r>
              <a:rPr lang="ko-KR" altLang="en-US" sz="14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만실</a:t>
            </a:r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)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04308" y="2474585"/>
            <a:ext cx="40730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ko-KR" altLang="en-US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청년 우대형 </a:t>
            </a:r>
            <a:r>
              <a:rPr lang="ko-KR" altLang="en-US" sz="2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청약통장 신설</a:t>
            </a:r>
            <a:endParaRPr lang="en-US" altLang="ko-KR" sz="2400" dirty="0" smtClean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(</a:t>
            </a:r>
            <a:r>
              <a:rPr lang="ko-KR" altLang="en-US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금리 최고 연</a:t>
            </a:r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3.3%, </a:t>
            </a:r>
            <a:r>
              <a:rPr lang="ko-KR" altLang="en-US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이자소득 </a:t>
            </a:r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500</a:t>
            </a:r>
            <a:r>
              <a:rPr lang="ko-KR" altLang="en-US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만원까지 비과세</a:t>
            </a:r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)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58080" y="1797477"/>
            <a:ext cx="61756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ko-KR" altLang="en-US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청년주택 </a:t>
            </a:r>
            <a:r>
              <a:rPr lang="en-US" altLang="ko-KR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19</a:t>
            </a:r>
            <a:r>
              <a:rPr lang="ko-KR" altLang="en-US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만 가구</a:t>
            </a:r>
            <a:r>
              <a:rPr lang="en-US" altLang="ko-KR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(30</a:t>
            </a:r>
            <a:r>
              <a:rPr lang="ko-KR" altLang="en-US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만실</a:t>
            </a:r>
            <a:r>
              <a:rPr lang="en-US" altLang="ko-KR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) </a:t>
            </a:r>
            <a:r>
              <a:rPr lang="ko-KR" altLang="en-US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공급월세 </a:t>
            </a:r>
            <a:r>
              <a:rPr lang="ko-KR" altLang="en-US" sz="2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대출 한도 기준확대</a:t>
            </a:r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(30</a:t>
            </a:r>
            <a:r>
              <a:rPr lang="ko-KR" altLang="en-US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만원에서 </a:t>
            </a:r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40</a:t>
            </a:r>
            <a:r>
              <a:rPr lang="ko-KR" altLang="en-US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만원</a:t>
            </a:r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)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58080" y="2461878"/>
            <a:ext cx="48779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ko-KR" altLang="en-US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전세대출 </a:t>
            </a:r>
            <a:r>
              <a:rPr lang="en-US" altLang="ko-KR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1</a:t>
            </a:r>
            <a:r>
              <a:rPr lang="ko-KR" altLang="en-US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인 가구 </a:t>
            </a:r>
            <a:r>
              <a:rPr lang="ko-KR" altLang="en-US" sz="2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연령제한 완화</a:t>
            </a:r>
            <a:endParaRPr lang="en-US" altLang="ko-KR" sz="2400" dirty="0" smtClean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(25</a:t>
            </a:r>
            <a:r>
              <a:rPr lang="ko-KR" altLang="en-US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세 </a:t>
            </a:r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19</a:t>
            </a:r>
            <a:r>
              <a:rPr lang="ko-KR" altLang="en-US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세</a:t>
            </a:r>
            <a:r>
              <a:rPr lang="en-US" altLang="ko-KR" sz="14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)</a:t>
            </a:r>
            <a:endParaRPr lang="ko-KR" altLang="en-US" sz="14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3" y="1961487"/>
            <a:ext cx="1008175" cy="100817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96919" y="1165350"/>
            <a:ext cx="2767220" cy="523220"/>
            <a:chOff x="353357" y="1479406"/>
            <a:chExt cx="2767220" cy="523220"/>
          </a:xfrm>
        </p:grpSpPr>
        <p:sp>
          <p:nvSpPr>
            <p:cNvPr id="26" name="직사각형 25"/>
            <p:cNvSpPr/>
            <p:nvPr/>
          </p:nvSpPr>
          <p:spPr>
            <a:xfrm>
              <a:off x="424821" y="1795860"/>
              <a:ext cx="2687130" cy="186723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53357" y="1479406"/>
              <a:ext cx="27672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청년주거 복지대책</a:t>
              </a:r>
              <a:endParaRPr lang="ko-KR" altLang="en-US" sz="2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96919" y="3242579"/>
            <a:ext cx="3826507" cy="523220"/>
            <a:chOff x="281892" y="1500722"/>
            <a:chExt cx="3826507" cy="523220"/>
          </a:xfrm>
        </p:grpSpPr>
        <p:sp>
          <p:nvSpPr>
            <p:cNvPr id="31" name="직사각형 30"/>
            <p:cNvSpPr/>
            <p:nvPr/>
          </p:nvSpPr>
          <p:spPr>
            <a:xfrm>
              <a:off x="353356" y="1779758"/>
              <a:ext cx="3668779" cy="222084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1892" y="1500722"/>
              <a:ext cx="38265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주거 </a:t>
              </a:r>
              <a:r>
                <a:rPr lang="ko-KR" altLang="en-US" sz="2800" dirty="0" err="1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취약층관련</a:t>
              </a:r>
              <a:r>
                <a:rPr lang="ko-KR" altLang="en-US" sz="28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 주요정책</a:t>
              </a:r>
              <a:endParaRPr lang="ko-KR" altLang="en-US" sz="2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cxnSp>
        <p:nvCxnSpPr>
          <p:cNvPr id="33" name="직선 연결선 32"/>
          <p:cNvCxnSpPr/>
          <p:nvPr/>
        </p:nvCxnSpPr>
        <p:spPr>
          <a:xfrm>
            <a:off x="3428949" y="2196413"/>
            <a:ext cx="1000666" cy="0"/>
          </a:xfrm>
          <a:prstGeom prst="line">
            <a:avLst/>
          </a:prstGeom>
          <a:ln w="38100">
            <a:solidFill>
              <a:srgbClr val="AFD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158654" y="2882078"/>
            <a:ext cx="1624642" cy="0"/>
          </a:xfrm>
          <a:prstGeom prst="line">
            <a:avLst/>
          </a:prstGeom>
          <a:ln w="38100">
            <a:solidFill>
              <a:srgbClr val="AFD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9404178" y="2213665"/>
            <a:ext cx="2349262" cy="0"/>
          </a:xfrm>
          <a:prstGeom prst="line">
            <a:avLst/>
          </a:prstGeom>
          <a:ln w="38100">
            <a:solidFill>
              <a:srgbClr val="AFD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96701" y="2899260"/>
            <a:ext cx="1641343" cy="0"/>
          </a:xfrm>
          <a:prstGeom prst="line">
            <a:avLst/>
          </a:prstGeom>
          <a:ln w="38100">
            <a:solidFill>
              <a:srgbClr val="AFD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xmlns="" id="{F2908B25-6C40-4014-A1EA-27818BE93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13122"/>
              </p:ext>
            </p:extLst>
          </p:nvPr>
        </p:nvGraphicFramePr>
        <p:xfrm>
          <a:off x="176514" y="3899189"/>
          <a:ext cx="11838972" cy="2768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379">
                  <a:extLst>
                    <a:ext uri="{9D8B030D-6E8A-4147-A177-3AD203B41FA5}">
                      <a16:colId xmlns:a16="http://schemas.microsoft.com/office/drawing/2014/main" xmlns="" val="1797850526"/>
                    </a:ext>
                  </a:extLst>
                </a:gridCol>
                <a:gridCol w="2270311">
                  <a:extLst>
                    <a:ext uri="{9D8B030D-6E8A-4147-A177-3AD203B41FA5}">
                      <a16:colId xmlns:a16="http://schemas.microsoft.com/office/drawing/2014/main" xmlns="" val="1287504290"/>
                    </a:ext>
                  </a:extLst>
                </a:gridCol>
                <a:gridCol w="1776588">
                  <a:extLst>
                    <a:ext uri="{9D8B030D-6E8A-4147-A177-3AD203B41FA5}">
                      <a16:colId xmlns:a16="http://schemas.microsoft.com/office/drawing/2014/main" xmlns="" val="440844411"/>
                    </a:ext>
                  </a:extLst>
                </a:gridCol>
                <a:gridCol w="2294627">
                  <a:extLst>
                    <a:ext uri="{9D8B030D-6E8A-4147-A177-3AD203B41FA5}">
                      <a16:colId xmlns:a16="http://schemas.microsoft.com/office/drawing/2014/main" xmlns="" val="2878766321"/>
                    </a:ext>
                  </a:extLst>
                </a:gridCol>
                <a:gridCol w="2087592">
                  <a:extLst>
                    <a:ext uri="{9D8B030D-6E8A-4147-A177-3AD203B41FA5}">
                      <a16:colId xmlns:a16="http://schemas.microsoft.com/office/drawing/2014/main" xmlns="" val="3754961696"/>
                    </a:ext>
                  </a:extLst>
                </a:gridCol>
                <a:gridCol w="2802475">
                  <a:extLst>
                    <a:ext uri="{9D8B030D-6E8A-4147-A177-3AD203B41FA5}">
                      <a16:colId xmlns:a16="http://schemas.microsoft.com/office/drawing/2014/main" xmlns="" val="901104576"/>
                    </a:ext>
                  </a:extLst>
                </a:gridCol>
              </a:tblGrid>
              <a:tr h="2874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구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행복주택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국민주택기금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역모기지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/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주택연금제도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5536149"/>
                  </a:ext>
                </a:extLst>
              </a:tr>
              <a:tr h="2572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구입자금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전세자금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월세자금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8230755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내용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사회초년생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신혼부부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대학생 등의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주거불안해소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유형별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구분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대출기간 및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상환기간을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규정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임차인의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소득수준과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보증금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규모에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따라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금리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차등 적용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보증금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억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원이하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월세액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60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만원 이하의 전용면적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85m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이하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주택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고령자를 대상으로 주택담보제공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금융기관에서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매월일정액을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연금식으로 받는 대출상품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67778954"/>
                  </a:ext>
                </a:extLst>
              </a:tr>
              <a:tr h="1043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관련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과제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계획대비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건설실적저조에 따라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인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가구 혜택 저조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만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30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세 미만 단독세대주는 대상에서 제외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2015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년부터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시행되어있으나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참여저조  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일정 연령 이상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주택소유자에게만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16217194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558883" y="3215619"/>
            <a:ext cx="9842711" cy="2288138"/>
            <a:chOff x="1558883" y="3215619"/>
            <a:chExt cx="9842711" cy="2288138"/>
          </a:xfrm>
        </p:grpSpPr>
        <p:grpSp>
          <p:nvGrpSpPr>
            <p:cNvPr id="3" name="그룹 2"/>
            <p:cNvGrpSpPr/>
            <p:nvPr/>
          </p:nvGrpSpPr>
          <p:grpSpPr>
            <a:xfrm>
              <a:off x="1558883" y="3215619"/>
              <a:ext cx="9842711" cy="2288138"/>
              <a:chOff x="1378456" y="4224782"/>
              <a:chExt cx="9842711" cy="1524085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1378456" y="4224782"/>
                <a:ext cx="9842711" cy="1524085"/>
                <a:chOff x="1589686" y="4023749"/>
                <a:chExt cx="9842711" cy="1937112"/>
              </a:xfrm>
            </p:grpSpPr>
            <p:sp>
              <p:nvSpPr>
                <p:cNvPr id="45" name="순서도: 처리 44"/>
                <p:cNvSpPr/>
                <p:nvPr/>
              </p:nvSpPr>
              <p:spPr>
                <a:xfrm>
                  <a:off x="1589686" y="4023749"/>
                  <a:ext cx="9842711" cy="1937112"/>
                </a:xfrm>
                <a:prstGeom prst="flowChartProcess">
                  <a:avLst/>
                </a:prstGeom>
                <a:solidFill>
                  <a:srgbClr val="3857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1789034" y="4106978"/>
                  <a:ext cx="3924242" cy="3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 smtClean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&lt;</a:t>
                  </a:r>
                  <a:r>
                    <a:rPr lang="ko-KR" altLang="en-US" sz="2400" b="1" dirty="0" smtClean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대상자와 </a:t>
                  </a:r>
                  <a:r>
                    <a:rPr lang="ko-KR" altLang="en-US" sz="2400" b="1" dirty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정책현황을 </a:t>
                  </a:r>
                  <a:r>
                    <a:rPr lang="ko-KR" altLang="en-US" sz="2400" b="1" dirty="0" smtClean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고려</a:t>
                  </a:r>
                  <a:r>
                    <a:rPr lang="en-US" altLang="ko-KR" sz="2400" b="1" dirty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&gt;</a:t>
                  </a:r>
                  <a:endParaRPr lang="ko-KR" altLang="en-US" sz="2400" b="1" dirty="0">
                    <a:solidFill>
                      <a:schemeClr val="bg1"/>
                    </a:solidFill>
                    <a:latin typeface="경기천년바탕B Bold" panose="02020803020101020101" pitchFamily="18" charset="-127"/>
                    <a:ea typeface="경기천년바탕B Bold" panose="02020803020101020101" pitchFamily="18" charset="-127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037012" y="4667565"/>
                  <a:ext cx="8298310" cy="3387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저리 대출을 늘리는 </a:t>
                  </a:r>
                  <a:r>
                    <a:rPr lang="ko-KR" altLang="en-US" sz="2000" dirty="0" smtClean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것 </a:t>
                  </a:r>
                  <a:r>
                    <a:rPr lang="en-US" altLang="ko-KR" sz="2000" dirty="0" smtClean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&amp;</a:t>
                  </a:r>
                  <a:r>
                    <a:rPr lang="ko-KR" altLang="en-US" sz="2000" dirty="0" smtClean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 </a:t>
                  </a:r>
                  <a:r>
                    <a:rPr lang="ko-KR" altLang="en-US" sz="2000" dirty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신규 공급을 늘리는 </a:t>
                  </a:r>
                  <a:r>
                    <a:rPr lang="ko-KR" altLang="en-US" sz="2000" dirty="0" smtClean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정책 </a:t>
                  </a:r>
                  <a:r>
                    <a:rPr lang="en-US" altLang="ko-KR" sz="2000" dirty="0" smtClean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=</a:t>
                  </a:r>
                  <a:r>
                    <a:rPr lang="ko-KR" altLang="en-US" sz="2000" dirty="0" smtClean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 </a:t>
                  </a:r>
                  <a:r>
                    <a:rPr lang="ko-KR" altLang="en-US" sz="2000" dirty="0">
                      <a:solidFill>
                        <a:schemeClr val="bg1"/>
                      </a:solidFill>
                      <a:latin typeface="경기천년바탕B Bold" panose="02020803020101020101" pitchFamily="18" charset="-127"/>
                      <a:ea typeface="경기천년바탕B Bold" panose="02020803020101020101" pitchFamily="18" charset="-127"/>
                    </a:rPr>
                    <a:t>결국 대상자들에게 부담</a:t>
                  </a:r>
                </a:p>
              </p:txBody>
            </p:sp>
          </p:grpSp>
          <p:sp>
            <p:nvSpPr>
              <p:cNvPr id="2" name="TextBox 1"/>
              <p:cNvSpPr txBox="1"/>
              <p:nvPr/>
            </p:nvSpPr>
            <p:spPr>
              <a:xfrm>
                <a:off x="1722584" y="5190876"/>
                <a:ext cx="9401508" cy="348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bg1"/>
                    </a:solidFill>
                    <a:latin typeface="경기천년바탕B Bold" panose="02020803020101020101" pitchFamily="18" charset="-127"/>
                    <a:ea typeface="경기천년바탕B Bold" panose="02020803020101020101" pitchFamily="18" charset="-127"/>
                  </a:rPr>
                  <a:t>주거 비용은 낮추고 주거만족도는 올릴 수 있는 정책 필요</a:t>
                </a:r>
                <a:endParaRPr lang="ko-KR" altLang="en-US" sz="2800" dirty="0">
                  <a:solidFill>
                    <a:schemeClr val="bg1"/>
                  </a:solidFill>
                  <a:latin typeface="경기천년바탕B Bold" panose="02020803020101020101" pitchFamily="18" charset="-127"/>
                  <a:ea typeface="경기천년바탕B Bold" panose="02020803020101020101" pitchFamily="18" charset="-127"/>
                </a:endParaRPr>
              </a:p>
            </p:txBody>
          </p:sp>
        </p:grpSp>
        <p:cxnSp>
          <p:nvCxnSpPr>
            <p:cNvPr id="7" name="직선 연결선 6"/>
            <p:cNvCxnSpPr/>
            <p:nvPr/>
          </p:nvCxnSpPr>
          <p:spPr>
            <a:xfrm>
              <a:off x="4277564" y="5189254"/>
              <a:ext cx="94636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418697" y="5179975"/>
              <a:ext cx="1098675" cy="46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56596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서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22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7521C94A-2990-450E-9882-69D2BD110CF0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4" name="_x416071440">
              <a:extLst>
                <a:ext uri="{FF2B5EF4-FFF2-40B4-BE49-F238E27FC236}">
                  <a16:creationId xmlns="" xmlns:a16="http://schemas.microsoft.com/office/drawing/2014/main" id="{1520B7B9-D1F4-4F67-93B8-57F39C9D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pic>
          <p:nvPicPr>
            <p:cNvPr id="5" name="_x416072080" descr="cif00001">
              <a:extLst>
                <a:ext uri="{FF2B5EF4-FFF2-40B4-BE49-F238E27FC236}">
                  <a16:creationId xmlns="" xmlns:a16="http://schemas.microsoft.com/office/drawing/2014/main" id="{6FD4B7C4-1410-4EB1-95BF-17BAD8709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/>
          <p:cNvGrpSpPr/>
          <p:nvPr/>
        </p:nvGrpSpPr>
        <p:grpSpPr>
          <a:xfrm>
            <a:off x="308294" y="1307084"/>
            <a:ext cx="2034109" cy="523220"/>
            <a:chOff x="470706" y="1323631"/>
            <a:chExt cx="2034109" cy="523220"/>
          </a:xfrm>
        </p:grpSpPr>
        <p:sp>
          <p:nvSpPr>
            <p:cNvPr id="32" name="직사각형 31"/>
            <p:cNvSpPr/>
            <p:nvPr/>
          </p:nvSpPr>
          <p:spPr>
            <a:xfrm>
              <a:off x="601106" y="1576343"/>
              <a:ext cx="1736652" cy="222084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0706" y="1323631"/>
              <a:ext cx="2034109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데이터 소개</a:t>
              </a:r>
              <a:endParaRPr lang="ko-KR" altLang="en-US" sz="2800" dirty="0">
                <a:latin typeface="경기천년제목M Medium" panose="02020603020101020101" pitchFamily="18" charset="-127"/>
                <a:ea typeface="경기천년제목M Medium" panose="02020603020101020101" pitchFamily="18" charset="-127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55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연구 방법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649" y="2080945"/>
            <a:ext cx="9025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경기천년바탕R Regular" panose="02020503020101020101" pitchFamily="18" charset="-127"/>
                <a:ea typeface="경기천년바탕R Regular" panose="02020503020101020101" pitchFamily="18" charset="-127"/>
              </a:rPr>
              <a:t>- 2016</a:t>
            </a:r>
            <a:r>
              <a:rPr lang="ko-KR" altLang="en-US" sz="2400" dirty="0" smtClean="0">
                <a:latin typeface="경기천년바탕R Regular" panose="02020503020101020101" pitchFamily="18" charset="-127"/>
                <a:ea typeface="경기천년바탕R Regular" panose="02020503020101020101" pitchFamily="18" charset="-127"/>
              </a:rPr>
              <a:t>년 주거 실태조사</a:t>
            </a:r>
            <a:r>
              <a:rPr lang="en-US" altLang="ko-KR" sz="2400" dirty="0" smtClean="0">
                <a:latin typeface="경기천년바탕R Regular" panose="02020503020101020101" pitchFamily="18" charset="-127"/>
                <a:ea typeface="경기천년바탕R Regular" panose="02020503020101020101" pitchFamily="18" charset="-127"/>
              </a:rPr>
              <a:t>(</a:t>
            </a:r>
            <a:r>
              <a:rPr lang="ko-KR" altLang="en-US" sz="2400" dirty="0" smtClean="0">
                <a:latin typeface="경기천년바탕R Regular" panose="02020503020101020101" pitchFamily="18" charset="-127"/>
                <a:ea typeface="경기천년바탕R Regular" panose="02020503020101020101" pitchFamily="18" charset="-127"/>
              </a:rPr>
              <a:t>통계청 </a:t>
            </a:r>
            <a:r>
              <a:rPr lang="ko-KR" altLang="en-US" sz="2400" dirty="0" err="1" smtClean="0">
                <a:latin typeface="경기천년바탕R Regular" panose="02020503020101020101" pitchFamily="18" charset="-127"/>
                <a:ea typeface="경기천년바탕R Regular" panose="02020503020101020101" pitchFamily="18" charset="-127"/>
              </a:rPr>
              <a:t>마이크로데이터</a:t>
            </a:r>
            <a:r>
              <a:rPr lang="en-US" altLang="ko-KR" sz="2400" dirty="0" smtClean="0">
                <a:latin typeface="경기천년바탕R Regular" panose="02020503020101020101" pitchFamily="18" charset="-127"/>
                <a:ea typeface="경기천년바탕R Regular" panose="02020503020101020101" pitchFamily="18" charset="-127"/>
              </a:rPr>
              <a:t>) : </a:t>
            </a:r>
            <a:r>
              <a:rPr lang="ko-KR" altLang="en-US" sz="2400" dirty="0" smtClean="0">
                <a:latin typeface="경기천년바탕R Regular" panose="02020503020101020101" pitchFamily="18" charset="-127"/>
                <a:ea typeface="경기천년바탕R Regular" panose="02020503020101020101" pitchFamily="18" charset="-127"/>
              </a:rPr>
              <a:t>총 </a:t>
            </a:r>
            <a:r>
              <a:rPr lang="en-US" altLang="ko-KR" sz="2400" dirty="0" smtClean="0">
                <a:latin typeface="경기천년바탕R Regular" panose="02020503020101020101" pitchFamily="18" charset="-127"/>
                <a:ea typeface="경기천년바탕R Regular" panose="02020503020101020101" pitchFamily="18" charset="-127"/>
              </a:rPr>
              <a:t>20133</a:t>
            </a:r>
            <a:r>
              <a:rPr lang="ko-KR" altLang="en-US" sz="2400" dirty="0" smtClean="0">
                <a:latin typeface="경기천년바탕R Regular" panose="02020503020101020101" pitchFamily="18" charset="-127"/>
                <a:ea typeface="경기천년바탕R Regular" panose="02020503020101020101" pitchFamily="18" charset="-127"/>
              </a:rPr>
              <a:t>행</a:t>
            </a:r>
            <a:r>
              <a:rPr lang="en-US" altLang="ko-KR" sz="2400" dirty="0" smtClean="0">
                <a:latin typeface="경기천년바탕R Regular" panose="02020503020101020101" pitchFamily="18" charset="-127"/>
                <a:ea typeface="경기천년바탕R Regular" panose="02020503020101020101" pitchFamily="18" charset="-127"/>
              </a:rPr>
              <a:t>, 318</a:t>
            </a:r>
            <a:r>
              <a:rPr lang="ko-KR" altLang="en-US" sz="2400" dirty="0" smtClean="0">
                <a:latin typeface="경기천년바탕R Regular" panose="02020503020101020101" pitchFamily="18" charset="-127"/>
                <a:ea typeface="경기천년바탕R Regular" panose="02020503020101020101" pitchFamily="18" charset="-127"/>
              </a:rPr>
              <a:t>열  </a:t>
            </a:r>
            <a:endParaRPr lang="ko-KR" altLang="en-US" sz="2400" dirty="0">
              <a:latin typeface="경기천년바탕R Regular" panose="02020503020101020101" pitchFamily="18" charset="-127"/>
              <a:ea typeface="경기천년바탕R Regular" panose="0202050302010102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68460" y="3059913"/>
            <a:ext cx="1573510" cy="523220"/>
            <a:chOff x="468460" y="3525579"/>
            <a:chExt cx="1573510" cy="523220"/>
          </a:xfrm>
        </p:grpSpPr>
        <p:sp>
          <p:nvSpPr>
            <p:cNvPr id="33" name="직사각형 32"/>
            <p:cNvSpPr/>
            <p:nvPr/>
          </p:nvSpPr>
          <p:spPr>
            <a:xfrm>
              <a:off x="468460" y="3826715"/>
              <a:ext cx="1454730" cy="222084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70706" y="3525579"/>
              <a:ext cx="1571264" cy="523220"/>
            </a:xfrm>
            <a:prstGeom prst="rect">
              <a:avLst/>
            </a:prstGeom>
            <a:ln w="57150"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연구방법 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0" y="4173222"/>
            <a:ext cx="12197998" cy="1634348"/>
            <a:chOff x="0" y="4638888"/>
            <a:chExt cx="12197998" cy="1634348"/>
          </a:xfrm>
        </p:grpSpPr>
        <p:sp>
          <p:nvSpPr>
            <p:cNvPr id="18" name="TextBox 17"/>
            <p:cNvSpPr txBox="1"/>
            <p:nvPr/>
          </p:nvSpPr>
          <p:spPr>
            <a:xfrm>
              <a:off x="1218087" y="5811571"/>
              <a:ext cx="2855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주거관련 변수 중심</a:t>
              </a:r>
              <a:endParaRPr lang="ko-KR" altLang="en-US" sz="2400" dirty="0">
                <a:latin typeface="경기천년바탕R Regular" panose="02020503020101020101" pitchFamily="18" charset="-127"/>
                <a:ea typeface="경기천년바탕R Regular" panose="020205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23300" y="4654203"/>
              <a:ext cx="15870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 smtClean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시각화</a:t>
              </a:r>
              <a:endParaRPr lang="ko-KR" altLang="en-US" sz="2400" dirty="0">
                <a:latin typeface="경기천년바탕R Regular" panose="02020503020101020101" pitchFamily="18" charset="-127"/>
                <a:ea typeface="경기천년바탕R Regular" panose="020205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481143" y="5625458"/>
              <a:ext cx="20136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smtClean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특성파악</a:t>
              </a:r>
              <a:endParaRPr lang="ko-KR" altLang="en-US" sz="2400" dirty="0">
                <a:latin typeface="경기천년바탕R Regular" panose="02020503020101020101" pitchFamily="18" charset="-127"/>
                <a:ea typeface="경기천년바탕R Regular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837870" y="4638888"/>
              <a:ext cx="14288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 smtClean="0">
                  <a:latin typeface="경기천년바탕R Regular" panose="02020503020101020101" pitchFamily="18" charset="-127"/>
                  <a:ea typeface="경기천년바탕R Regular" panose="02020503020101020101" pitchFamily="18" charset="-127"/>
                </a:rPr>
                <a:t>특성 결합</a:t>
              </a:r>
              <a:endParaRPr lang="ko-KR" altLang="en-US" sz="2400" dirty="0">
                <a:latin typeface="경기천년바탕R Regular" panose="02020503020101020101" pitchFamily="18" charset="-127"/>
                <a:ea typeface="경기천년바탕R Regular" panose="02020503020101020101" pitchFamily="18" charset="-127"/>
              </a:endParaRPr>
            </a:p>
          </p:txBody>
        </p:sp>
        <p:cxnSp>
          <p:nvCxnSpPr>
            <p:cNvPr id="29" name="직선 연결선 28"/>
            <p:cNvCxnSpPr>
              <a:endCxn id="39" idx="2"/>
            </p:cNvCxnSpPr>
            <p:nvPr/>
          </p:nvCxnSpPr>
          <p:spPr>
            <a:xfrm>
              <a:off x="0" y="5372606"/>
              <a:ext cx="2375658" cy="13285"/>
            </a:xfrm>
            <a:prstGeom prst="line">
              <a:avLst/>
            </a:prstGeom>
            <a:ln w="76200">
              <a:solidFill>
                <a:srgbClr val="4A85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/>
            <p:cNvSpPr/>
            <p:nvPr/>
          </p:nvSpPr>
          <p:spPr>
            <a:xfrm>
              <a:off x="2375658" y="5115868"/>
              <a:ext cx="540046" cy="540046"/>
            </a:xfrm>
            <a:prstGeom prst="ellipse">
              <a:avLst/>
            </a:prstGeom>
            <a:noFill/>
            <a:ln w="76200"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4746814" y="5102583"/>
              <a:ext cx="540046" cy="540046"/>
            </a:xfrm>
            <a:prstGeom prst="ellipse">
              <a:avLst/>
            </a:prstGeom>
            <a:noFill/>
            <a:ln w="76200"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800195" y="5102583"/>
              <a:ext cx="540046" cy="540046"/>
            </a:xfrm>
            <a:prstGeom prst="ellipse">
              <a:avLst/>
            </a:prstGeom>
            <a:noFill/>
            <a:ln w="76200"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9282294" y="5102591"/>
              <a:ext cx="540046" cy="540046"/>
            </a:xfrm>
            <a:prstGeom prst="ellipse">
              <a:avLst/>
            </a:prstGeom>
            <a:noFill/>
            <a:ln w="76200"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9822340" y="5385891"/>
              <a:ext cx="2375658" cy="13285"/>
            </a:xfrm>
            <a:prstGeom prst="line">
              <a:avLst/>
            </a:prstGeom>
            <a:ln w="76200">
              <a:solidFill>
                <a:srgbClr val="4A85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endCxn id="40" idx="2"/>
            </p:cNvCxnSpPr>
            <p:nvPr/>
          </p:nvCxnSpPr>
          <p:spPr>
            <a:xfrm flipV="1">
              <a:off x="2916921" y="5372606"/>
              <a:ext cx="1829893" cy="16042"/>
            </a:xfrm>
            <a:prstGeom prst="line">
              <a:avLst/>
            </a:prstGeom>
            <a:ln w="76200">
              <a:solidFill>
                <a:srgbClr val="4A85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endCxn id="41" idx="2"/>
            </p:cNvCxnSpPr>
            <p:nvPr/>
          </p:nvCxnSpPr>
          <p:spPr>
            <a:xfrm>
              <a:off x="5258490" y="5372605"/>
              <a:ext cx="1541705" cy="1"/>
            </a:xfrm>
            <a:prstGeom prst="line">
              <a:avLst/>
            </a:prstGeom>
            <a:ln w="76200">
              <a:solidFill>
                <a:srgbClr val="4A85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endCxn id="42" idx="2"/>
            </p:cNvCxnSpPr>
            <p:nvPr/>
          </p:nvCxnSpPr>
          <p:spPr>
            <a:xfrm>
              <a:off x="7311871" y="5372602"/>
              <a:ext cx="1970423" cy="12"/>
            </a:xfrm>
            <a:prstGeom prst="line">
              <a:avLst/>
            </a:prstGeom>
            <a:ln w="76200">
              <a:solidFill>
                <a:srgbClr val="4A85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85890AEA-BB88-456D-A41B-73AEFE57A393}"/>
              </a:ext>
            </a:extLst>
          </p:cNvPr>
          <p:cNvSpPr txBox="1"/>
          <p:nvPr/>
        </p:nvSpPr>
        <p:spPr>
          <a:xfrm>
            <a:off x="1093246" y="250284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서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7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664F5D8-D992-4274-9090-D4C0715C3E0F}"/>
              </a:ext>
            </a:extLst>
          </p:cNvPr>
          <p:cNvSpPr/>
          <p:nvPr/>
        </p:nvSpPr>
        <p:spPr>
          <a:xfrm>
            <a:off x="4422559" y="1755559"/>
            <a:ext cx="3346882" cy="3346882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F45DC85-0ADC-43C0-A07F-69B5A25B4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64" y="2118422"/>
            <a:ext cx="1088269" cy="1088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4D13F1D-C553-4D1F-9A08-10B81F3EBFB0}"/>
              </a:ext>
            </a:extLst>
          </p:cNvPr>
          <p:cNvSpPr txBox="1"/>
          <p:nvPr/>
        </p:nvSpPr>
        <p:spPr>
          <a:xfrm>
            <a:off x="4422557" y="4383360"/>
            <a:ext cx="3346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godoRounded L" panose="02000500000000000000" pitchFamily="2" charset="0"/>
                <a:ea typeface="tvN 즐거운이야기 Medium" panose="02020603020101020101" pitchFamily="18" charset="-127"/>
              </a:rPr>
              <a:t>주거특성</a:t>
            </a:r>
            <a:r>
              <a:rPr lang="ko-KR" altLang="en-US" sz="2400" b="1" dirty="0" smtClean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|</a:t>
            </a:r>
            <a:r>
              <a:rPr lang="en-US" altLang="ko-KR" sz="2400" b="1" dirty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 </a:t>
            </a:r>
            <a:r>
              <a:rPr lang="ko-KR" altLang="en-US" sz="2400" b="1" dirty="0" smtClean="0">
                <a:ea typeface="tvN 즐거운이야기 Medium" panose="02020603020101020101" pitchFamily="18" charset="-127"/>
              </a:rPr>
              <a:t>분석</a:t>
            </a:r>
            <a:r>
              <a:rPr lang="ko-KR" altLang="en-US" sz="2400" b="1" dirty="0" smtClean="0">
                <a:latin typeface="godoRounded L" panose="02000500000000000000" pitchFamily="2" charset="0"/>
                <a:ea typeface="tvN 즐거운이야기 Medium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|</a:t>
            </a:r>
            <a:r>
              <a:rPr lang="en-US" altLang="ko-KR" sz="2400" b="1" dirty="0">
                <a:solidFill>
                  <a:srgbClr val="C0E10D"/>
                </a:solidFill>
                <a:ea typeface="tvN 즐거운이야기 Medium" panose="02020603020101020101" pitchFamily="18" charset="-127"/>
              </a:rPr>
              <a:t> </a:t>
            </a:r>
            <a:r>
              <a:rPr lang="ko-KR" altLang="en-US" sz="2400" b="1" dirty="0" smtClean="0">
                <a:latin typeface="godoRounded L" panose="02000500000000000000" pitchFamily="2" charset="0"/>
                <a:ea typeface="tvN 즐거운이야기 Medium" panose="02020603020101020101" pitchFamily="18" charset="-127"/>
              </a:rPr>
              <a:t>추정</a:t>
            </a:r>
            <a:endParaRPr lang="ko-KR" altLang="en-US" sz="2400" b="1" dirty="0">
              <a:latin typeface="godoRounded L" panose="02000500000000000000" pitchFamily="2" charset="0"/>
              <a:ea typeface="tvN 즐거운이야기 Medium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21ACAD21-6AF0-4E93-BE33-9042997AF162}"/>
              </a:ext>
            </a:extLst>
          </p:cNvPr>
          <p:cNvCxnSpPr/>
          <p:nvPr/>
        </p:nvCxnSpPr>
        <p:spPr>
          <a:xfrm>
            <a:off x="4422557" y="4273509"/>
            <a:ext cx="3346882" cy="0"/>
          </a:xfrm>
          <a:prstGeom prst="line">
            <a:avLst/>
          </a:prstGeom>
          <a:ln w="57150">
            <a:solidFill>
              <a:srgbClr val="AFD9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5132771" y="3314293"/>
            <a:ext cx="1926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본 </a:t>
            </a:r>
            <a:r>
              <a:rPr lang="ko-KR" altLang="en-US" sz="5400" dirty="0"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론</a:t>
            </a:r>
          </a:p>
        </p:txBody>
      </p:sp>
    </p:spTree>
    <p:extLst>
      <p:ext uri="{BB962C8B-B14F-4D97-AF65-F5344CB8AC3E}">
        <p14:creationId xmlns:p14="http://schemas.microsoft.com/office/powerpoint/2010/main" val="3263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7521C94A-2990-450E-9882-69D2BD110CF0}"/>
              </a:ext>
            </a:extLst>
          </p:cNvPr>
          <p:cNvGrpSpPr/>
          <p:nvPr/>
        </p:nvGrpSpPr>
        <p:grpSpPr>
          <a:xfrm>
            <a:off x="0" y="171326"/>
            <a:ext cx="2490788" cy="940756"/>
            <a:chOff x="0" y="171326"/>
            <a:chExt cx="2490788" cy="940756"/>
          </a:xfrm>
        </p:grpSpPr>
        <p:sp>
          <p:nvSpPr>
            <p:cNvPr id="8" name="_x416071440">
              <a:extLst>
                <a:ext uri="{FF2B5EF4-FFF2-40B4-BE49-F238E27FC236}">
                  <a16:creationId xmlns="" xmlns:a16="http://schemas.microsoft.com/office/drawing/2014/main" id="{1520B7B9-D1F4-4F67-93B8-57F39C9D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233"/>
              <a:ext cx="2490788" cy="776210"/>
            </a:xfrm>
            <a:prstGeom prst="rect">
              <a:avLst/>
            </a:prstGeom>
            <a:solidFill>
              <a:srgbClr val="0B3A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9" name="_x416072080" descr="cif00001">
              <a:extLst>
                <a:ext uri="{FF2B5EF4-FFF2-40B4-BE49-F238E27FC236}">
                  <a16:creationId xmlns="" xmlns:a16="http://schemas.microsoft.com/office/drawing/2014/main" id="{6FD4B7C4-1410-4EB1-95BF-17BAD8709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" y="171326"/>
              <a:ext cx="940756" cy="94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직선 연결선 15"/>
          <p:cNvCxnSpPr/>
          <p:nvPr/>
        </p:nvCxnSpPr>
        <p:spPr>
          <a:xfrm>
            <a:off x="2744883" y="679466"/>
            <a:ext cx="1" cy="321337"/>
          </a:xfrm>
          <a:prstGeom prst="line">
            <a:avLst/>
          </a:prstGeom>
          <a:ln w="38100">
            <a:solidFill>
              <a:srgbClr val="C0E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_x416376360">
            <a:extLst>
              <a:ext uri="{FF2B5EF4-FFF2-40B4-BE49-F238E27FC236}">
                <a16:creationId xmlns="" xmlns:a16="http://schemas.microsoft.com/office/drawing/2014/main" id="{2FD695F0-DD7B-493D-AA12-8716C658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558" y="536689"/>
            <a:ext cx="1887223" cy="51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000000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주거 특성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352483" y="1387876"/>
            <a:ext cx="4918149" cy="523220"/>
            <a:chOff x="353356" y="1479406"/>
            <a:chExt cx="4918149" cy="523220"/>
          </a:xfrm>
        </p:grpSpPr>
        <p:sp>
          <p:nvSpPr>
            <p:cNvPr id="50" name="직사각형 49"/>
            <p:cNvSpPr/>
            <p:nvPr/>
          </p:nvSpPr>
          <p:spPr>
            <a:xfrm>
              <a:off x="433446" y="1795860"/>
              <a:ext cx="4756223" cy="196816"/>
            </a:xfrm>
            <a:prstGeom prst="rect">
              <a:avLst/>
            </a:prstGeom>
            <a:solidFill>
              <a:srgbClr val="6B941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B3A8A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3356" y="1479406"/>
              <a:ext cx="491814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점유 유형별 가구 </a:t>
              </a:r>
              <a:r>
                <a:rPr lang="ko-KR" altLang="en-US" sz="2800" dirty="0" smtClean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비중 (</a:t>
              </a:r>
              <a:r>
                <a:rPr lang="ko-KR" altLang="en-US" sz="28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전체가구)</a:t>
              </a: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830241" y="2312313"/>
            <a:ext cx="7390288" cy="347843"/>
            <a:chOff x="4801712" y="2269372"/>
            <a:chExt cx="7390288" cy="432957"/>
          </a:xfrm>
        </p:grpSpPr>
        <p:sp>
          <p:nvSpPr>
            <p:cNvPr id="17" name="TextBox 16"/>
            <p:cNvSpPr txBox="1"/>
            <p:nvPr/>
          </p:nvSpPr>
          <p:spPr>
            <a:xfrm>
              <a:off x="4801712" y="2269372"/>
              <a:ext cx="1099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자가</a:t>
              </a:r>
              <a:endParaRPr lang="en-US" altLang="ko-KR" sz="20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6097249" y="2300150"/>
              <a:ext cx="6094751" cy="402179"/>
              <a:chOff x="6097249" y="2300150"/>
              <a:chExt cx="6094751" cy="402179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6097249" y="2307904"/>
                <a:ext cx="4761251" cy="3944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rgbClr val="0B3A8A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bg1"/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858500" y="2300150"/>
                <a:ext cx="1333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B3A8A"/>
                    </a:solidFill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61.42</a:t>
                </a:r>
                <a:r>
                  <a:rPr lang="en-US" altLang="ko-KR" dirty="0" smtClean="0">
                    <a:solidFill>
                      <a:srgbClr val="0B3A8A"/>
                    </a:solidFill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%</a:t>
                </a:r>
                <a:endParaRPr lang="ko-KR" altLang="en-US" dirty="0">
                  <a:solidFill>
                    <a:srgbClr val="0B3A8A"/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</p:grpSp>
      </p:grpSp>
      <p:grpSp>
        <p:nvGrpSpPr>
          <p:cNvPr id="224" name="그룹 223"/>
          <p:cNvGrpSpPr/>
          <p:nvPr/>
        </p:nvGrpSpPr>
        <p:grpSpPr>
          <a:xfrm>
            <a:off x="829087" y="3009911"/>
            <a:ext cx="3786025" cy="325190"/>
            <a:chOff x="829087" y="3009911"/>
            <a:chExt cx="3786025" cy="325190"/>
          </a:xfrm>
        </p:grpSpPr>
        <p:sp>
          <p:nvSpPr>
            <p:cNvPr id="21" name="TextBox 20"/>
            <p:cNvSpPr txBox="1"/>
            <p:nvPr/>
          </p:nvSpPr>
          <p:spPr>
            <a:xfrm>
              <a:off x="829087" y="3009911"/>
              <a:ext cx="1099573" cy="32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전세</a:t>
              </a:r>
              <a:endParaRPr lang="en-US" altLang="ko-KR" sz="20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grpSp>
          <p:nvGrpSpPr>
            <p:cNvPr id="164" name="그룹 163"/>
            <p:cNvGrpSpPr/>
            <p:nvPr/>
          </p:nvGrpSpPr>
          <p:grpSpPr>
            <a:xfrm>
              <a:off x="2124534" y="3009911"/>
              <a:ext cx="2490578" cy="325190"/>
              <a:chOff x="6096000" y="3036394"/>
              <a:chExt cx="2490578" cy="40476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6096000" y="3042559"/>
                <a:ext cx="1115455" cy="398595"/>
              </a:xfrm>
              <a:prstGeom prst="rect">
                <a:avLst/>
              </a:prstGeom>
              <a:solidFill>
                <a:srgbClr val="C0E10D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211455" y="3036394"/>
                <a:ext cx="137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accent6">
                        <a:lumMod val="50000"/>
                      </a:schemeClr>
                    </a:solidFill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14.54%</a:t>
                </a:r>
                <a:endParaRPr lang="ko-KR" altLang="en-US" dirty="0">
                  <a:solidFill>
                    <a:schemeClr val="accent6">
                      <a:lumMod val="50000"/>
                    </a:schemeClr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</p:grpSp>
      </p:grpSp>
      <p:grpSp>
        <p:nvGrpSpPr>
          <p:cNvPr id="223" name="그룹 222"/>
          <p:cNvGrpSpPr/>
          <p:nvPr/>
        </p:nvGrpSpPr>
        <p:grpSpPr>
          <a:xfrm>
            <a:off x="705318" y="3658633"/>
            <a:ext cx="3143338" cy="321967"/>
            <a:chOff x="705318" y="3658633"/>
            <a:chExt cx="3143338" cy="321967"/>
          </a:xfrm>
        </p:grpSpPr>
        <p:sp>
          <p:nvSpPr>
            <p:cNvPr id="25" name="TextBox 24"/>
            <p:cNvSpPr txBox="1"/>
            <p:nvPr/>
          </p:nvSpPr>
          <p:spPr>
            <a:xfrm>
              <a:off x="705318" y="3659146"/>
              <a:ext cx="1226696" cy="32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무상</a:t>
              </a:r>
              <a:endParaRPr lang="en-US" altLang="ko-KR" sz="20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grpSp>
          <p:nvGrpSpPr>
            <p:cNvPr id="165" name="그룹 164"/>
            <p:cNvGrpSpPr/>
            <p:nvPr/>
          </p:nvGrpSpPr>
          <p:grpSpPr>
            <a:xfrm>
              <a:off x="2129304" y="3658633"/>
              <a:ext cx="1719352" cy="320237"/>
              <a:chOff x="6096000" y="3751409"/>
              <a:chExt cx="1719352" cy="398595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6096000" y="3751409"/>
                <a:ext cx="344229" cy="398595"/>
              </a:xfrm>
              <a:prstGeom prst="rect">
                <a:avLst/>
              </a:prstGeom>
              <a:solidFill>
                <a:srgbClr val="C0E10D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440229" y="3758731"/>
                <a:ext cx="137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accent6">
                        <a:lumMod val="50000"/>
                      </a:schemeClr>
                    </a:solidFill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4.54%</a:t>
                </a:r>
                <a:endParaRPr lang="ko-KR" altLang="en-US" dirty="0">
                  <a:solidFill>
                    <a:schemeClr val="accent6">
                      <a:lumMod val="50000"/>
                    </a:schemeClr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</p:grpSp>
      </p:grpSp>
      <p:grpSp>
        <p:nvGrpSpPr>
          <p:cNvPr id="227" name="그룹 226"/>
          <p:cNvGrpSpPr/>
          <p:nvPr/>
        </p:nvGrpSpPr>
        <p:grpSpPr>
          <a:xfrm>
            <a:off x="-266301" y="4269911"/>
            <a:ext cx="4782229" cy="337916"/>
            <a:chOff x="-286650" y="5536832"/>
            <a:chExt cx="4782229" cy="337916"/>
          </a:xfrm>
        </p:grpSpPr>
        <p:sp>
          <p:nvSpPr>
            <p:cNvPr id="22" name="TextBox 21"/>
            <p:cNvSpPr txBox="1"/>
            <p:nvPr/>
          </p:nvSpPr>
          <p:spPr>
            <a:xfrm>
              <a:off x="-286650" y="5536832"/>
              <a:ext cx="2285323" cy="32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보증금 있는 월세</a:t>
              </a:r>
              <a:endParaRPr lang="en-US" altLang="ko-KR" sz="20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grpSp>
          <p:nvGrpSpPr>
            <p:cNvPr id="166" name="그룹 165"/>
            <p:cNvGrpSpPr/>
            <p:nvPr/>
          </p:nvGrpSpPr>
          <p:grpSpPr>
            <a:xfrm>
              <a:off x="2116049" y="5549196"/>
              <a:ext cx="2379530" cy="325552"/>
              <a:chOff x="6096000" y="4476418"/>
              <a:chExt cx="2735969" cy="405211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6096000" y="4494525"/>
                <a:ext cx="1360846" cy="387104"/>
              </a:xfrm>
              <a:prstGeom prst="rect">
                <a:avLst/>
              </a:prstGeom>
              <a:solidFill>
                <a:srgbClr val="C0E10D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456846" y="4476418"/>
                <a:ext cx="137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accent6">
                        <a:lumMod val="50000"/>
                      </a:schemeClr>
                    </a:solidFill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17.63%</a:t>
                </a:r>
                <a:endParaRPr lang="ko-KR" altLang="en-US" dirty="0">
                  <a:solidFill>
                    <a:schemeClr val="accent6">
                      <a:lumMod val="50000"/>
                    </a:schemeClr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</p:grpSp>
      </p:grpSp>
      <p:grpSp>
        <p:nvGrpSpPr>
          <p:cNvPr id="225" name="그룹 224"/>
          <p:cNvGrpSpPr/>
          <p:nvPr/>
        </p:nvGrpSpPr>
        <p:grpSpPr>
          <a:xfrm>
            <a:off x="131903" y="4909317"/>
            <a:ext cx="3422064" cy="400110"/>
            <a:chOff x="123214" y="4286033"/>
            <a:chExt cx="3422064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123214" y="4286033"/>
              <a:ext cx="18754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보증금 없는 월세</a:t>
              </a:r>
              <a:endParaRPr lang="en-US" altLang="ko-KR" sz="2000" dirty="0" smtClean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2126578" y="4344153"/>
              <a:ext cx="1418700" cy="314054"/>
              <a:chOff x="6096000" y="5217174"/>
              <a:chExt cx="1418700" cy="39090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6096000" y="5217174"/>
                <a:ext cx="87154" cy="390900"/>
              </a:xfrm>
              <a:prstGeom prst="rect">
                <a:avLst/>
              </a:prstGeom>
              <a:solidFill>
                <a:srgbClr val="C0E10D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139577" y="5229854"/>
                <a:ext cx="137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accent6">
                        <a:lumMod val="50000"/>
                      </a:schemeClr>
                    </a:solidFill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1.14%</a:t>
                </a:r>
                <a:endParaRPr lang="ko-KR" altLang="en-US" dirty="0">
                  <a:solidFill>
                    <a:schemeClr val="accent6">
                      <a:lumMod val="50000"/>
                    </a:schemeClr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</p:grpSp>
      </p:grpSp>
      <p:grpSp>
        <p:nvGrpSpPr>
          <p:cNvPr id="226" name="그룹 225"/>
          <p:cNvGrpSpPr/>
          <p:nvPr/>
        </p:nvGrpSpPr>
        <p:grpSpPr>
          <a:xfrm>
            <a:off x="66766" y="5532225"/>
            <a:ext cx="3504555" cy="338743"/>
            <a:chOff x="60581" y="4935152"/>
            <a:chExt cx="3504555" cy="338743"/>
          </a:xfrm>
        </p:grpSpPr>
        <p:sp>
          <p:nvSpPr>
            <p:cNvPr id="24" name="TextBox 23"/>
            <p:cNvSpPr txBox="1"/>
            <p:nvPr/>
          </p:nvSpPr>
          <p:spPr>
            <a:xfrm>
              <a:off x="60581" y="4935152"/>
              <a:ext cx="1930237" cy="32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사글세 </a:t>
              </a:r>
              <a:r>
                <a:rPr lang="en-US" altLang="ko-KR" sz="2000" dirty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(</a:t>
              </a:r>
              <a:r>
                <a:rPr lang="ko-KR" altLang="en-US" sz="20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연세</a:t>
              </a:r>
              <a:r>
                <a:rPr lang="en-US" altLang="ko-KR" sz="20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)</a:t>
              </a:r>
            </a:p>
          </p:txBody>
        </p:sp>
        <p:grpSp>
          <p:nvGrpSpPr>
            <p:cNvPr id="168" name="그룹 167"/>
            <p:cNvGrpSpPr/>
            <p:nvPr/>
          </p:nvGrpSpPr>
          <p:grpSpPr>
            <a:xfrm>
              <a:off x="2123986" y="4951768"/>
              <a:ext cx="1441150" cy="322127"/>
              <a:chOff x="6101594" y="5920565"/>
              <a:chExt cx="1441150" cy="400948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6101594" y="5934409"/>
                <a:ext cx="56088" cy="387104"/>
              </a:xfrm>
              <a:prstGeom prst="rect">
                <a:avLst/>
              </a:prstGeom>
              <a:solidFill>
                <a:srgbClr val="C0E10D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167621" y="5920565"/>
                <a:ext cx="137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accent6">
                        <a:lumMod val="50000"/>
                      </a:schemeClr>
                    </a:solidFill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0.73%</a:t>
                </a:r>
                <a:endParaRPr lang="ko-KR" altLang="en-US" dirty="0">
                  <a:solidFill>
                    <a:schemeClr val="accent6">
                      <a:lumMod val="50000"/>
                    </a:schemeClr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289426" y="2853471"/>
            <a:ext cx="1495803" cy="1287208"/>
            <a:chOff x="5289426" y="2853471"/>
            <a:chExt cx="1495803" cy="1287208"/>
          </a:xfrm>
        </p:grpSpPr>
        <p:sp>
          <p:nvSpPr>
            <p:cNvPr id="233" name="굽은 화살표 232"/>
            <p:cNvSpPr/>
            <p:nvPr/>
          </p:nvSpPr>
          <p:spPr>
            <a:xfrm rot="10800000" flipH="1">
              <a:off x="5289426" y="2853471"/>
              <a:ext cx="1495803" cy="1287208"/>
            </a:xfrm>
            <a:prstGeom prst="bentArrow">
              <a:avLst/>
            </a:prstGeom>
            <a:noFill/>
            <a:ln w="571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663599" y="3589040"/>
              <a:ext cx="905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203864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연령별</a:t>
              </a:r>
              <a:endParaRPr lang="ko-KR" altLang="en-US" sz="2400" dirty="0">
                <a:solidFill>
                  <a:srgbClr val="203864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568156" y="2486235"/>
            <a:ext cx="5316264" cy="3627661"/>
            <a:chOff x="6568156" y="2486235"/>
            <a:chExt cx="5316264" cy="3627661"/>
          </a:xfrm>
        </p:grpSpPr>
        <p:grpSp>
          <p:nvGrpSpPr>
            <p:cNvPr id="3" name="그룹 2"/>
            <p:cNvGrpSpPr/>
            <p:nvPr/>
          </p:nvGrpSpPr>
          <p:grpSpPr>
            <a:xfrm>
              <a:off x="6568156" y="2486235"/>
              <a:ext cx="5316264" cy="3627661"/>
              <a:chOff x="6568156" y="2486235"/>
              <a:chExt cx="5316264" cy="3627661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0664967" y="2486235"/>
                <a:ext cx="775253" cy="36723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381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20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대</a:t>
                </a:r>
                <a:endParaRPr lang="ko-KR" altLang="en-US" sz="2000" dirty="0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0660718" y="2998051"/>
                <a:ext cx="775253" cy="36723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30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대</a:t>
                </a:r>
                <a:endParaRPr lang="ko-KR" altLang="en-US" sz="2000" dirty="0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0664967" y="3505675"/>
                <a:ext cx="775253" cy="36723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40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대</a:t>
                </a:r>
                <a:endParaRPr lang="ko-KR" altLang="en-US" sz="2000" dirty="0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0665057" y="4022494"/>
                <a:ext cx="775253" cy="36723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50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대</a:t>
                </a:r>
                <a:endParaRPr lang="ko-KR" altLang="en-US" sz="2000" dirty="0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10660718" y="4546031"/>
                <a:ext cx="775253" cy="367236"/>
              </a:xfrm>
              <a:prstGeom prst="rect">
                <a:avLst/>
              </a:prstGeom>
              <a:solidFill>
                <a:srgbClr val="BDD7EE"/>
              </a:solidFill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60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대</a:t>
                </a:r>
                <a:endParaRPr lang="ko-KR" altLang="en-US" sz="2000" dirty="0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0660718" y="5072988"/>
                <a:ext cx="775253" cy="367236"/>
              </a:xfrm>
              <a:prstGeom prst="rect">
                <a:avLst/>
              </a:prstGeom>
              <a:solidFill>
                <a:srgbClr val="8FAADC"/>
              </a:solidFill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70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대</a:t>
                </a:r>
                <a:endParaRPr lang="ko-KR" altLang="en-US" sz="2000" dirty="0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10660718" y="5599945"/>
                <a:ext cx="1223702" cy="367236"/>
              </a:xfrm>
              <a:prstGeom prst="rect">
                <a:avLst/>
              </a:prstGeom>
              <a:solidFill>
                <a:srgbClr val="336699"/>
              </a:solidFill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80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대 이상</a:t>
                </a:r>
                <a:endParaRPr lang="ko-KR" altLang="en-US" sz="2000" dirty="0">
                  <a:solidFill>
                    <a:schemeClr val="tx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grpSp>
            <p:nvGrpSpPr>
              <p:cNvPr id="193" name="그룹 192"/>
              <p:cNvGrpSpPr/>
              <p:nvPr/>
            </p:nvGrpSpPr>
            <p:grpSpPr>
              <a:xfrm>
                <a:off x="6568156" y="2803544"/>
                <a:ext cx="4171054" cy="3310352"/>
                <a:chOff x="6120481" y="3090469"/>
                <a:chExt cx="4171054" cy="3310352"/>
              </a:xfrm>
            </p:grpSpPr>
            <p:graphicFrame>
              <p:nvGraphicFramePr>
                <p:cNvPr id="183" name="차트 182">
                  <a:extLst>
                    <a:ext uri="{FF2B5EF4-FFF2-40B4-BE49-F238E27FC236}">
                      <a16:creationId xmlns="" xmlns:xdr="http://schemas.openxmlformats.org/drawingml/2006/spreadsheetDrawing" xmlns:a16="http://schemas.microsoft.com/office/drawing/2014/main" xmlns:lc="http://schemas.openxmlformats.org/drawingml/2006/lockedCanvas" id="{7BDF6C36-2617-46E6-9E92-F9E5D0CCF5F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13387596"/>
                    </p:ext>
                  </p:extLst>
                </p:nvPr>
              </p:nvGraphicFramePr>
              <p:xfrm>
                <a:off x="6120481" y="3090469"/>
                <a:ext cx="4171054" cy="331035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4" name="타원 183"/>
                <p:cNvSpPr/>
                <p:nvPr/>
              </p:nvSpPr>
              <p:spPr>
                <a:xfrm>
                  <a:off x="7260105" y="3773066"/>
                  <a:ext cx="1923779" cy="19237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6" name="TextBox 185"/>
              <p:cNvSpPr txBox="1"/>
              <p:nvPr/>
            </p:nvSpPr>
            <p:spPr>
              <a:xfrm>
                <a:off x="8325984" y="2648939"/>
                <a:ext cx="7064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0.23%</a:t>
                </a:r>
                <a:endPara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8679215" y="3118607"/>
                <a:ext cx="7064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8.36%</a:t>
                </a:r>
                <a:endPara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356584" y="3702444"/>
                <a:ext cx="8014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16.95%</a:t>
                </a:r>
                <a:endPara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9238492" y="5054230"/>
                <a:ext cx="786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19.95%</a:t>
                </a:r>
                <a:endPara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7707780" y="5352651"/>
                <a:ext cx="786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23.16%</a:t>
                </a:r>
                <a:endPara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7077581" y="3965153"/>
                <a:ext cx="786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21.25%</a:t>
                </a:r>
                <a:endPara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7863714" y="3125626"/>
                <a:ext cx="786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10.09%</a:t>
                </a:r>
                <a:endParaRPr lang="ko-KR" altLang="en-US" sz="16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7830111" y="4244495"/>
                <a:ext cx="172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60</a:t>
                </a:r>
                <a:r>
                  <a:rPr lang="ko-KR" altLang="en-US" sz="28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대 이상</a:t>
                </a:r>
                <a:endParaRPr lang="ko-KR" altLang="en-US" sz="28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8220529" y="4814969"/>
                <a:ext cx="1017963" cy="281799"/>
              </a:xfrm>
              <a:prstGeom prst="rect">
                <a:avLst/>
              </a:prstGeom>
              <a:solidFill>
                <a:srgbClr val="FFFF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8045313" y="4700287"/>
                <a:ext cx="13683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 smtClean="0">
                    <a:latin typeface="경기천년제목M Medium" panose="02020603020101020101" pitchFamily="18" charset="-127"/>
                    <a:ea typeface="경기천년제목M Medium" panose="02020603020101020101" pitchFamily="18" charset="-127"/>
                  </a:rPr>
                  <a:t>54.5%</a:t>
                </a:r>
                <a:endParaRPr lang="ko-KR" altLang="en-US" sz="2800" dirty="0">
                  <a:latin typeface="경기천년제목M Medium" panose="02020603020101020101" pitchFamily="18" charset="-127"/>
                  <a:ea typeface="경기천년제목M Medium" panose="02020603020101020101" pitchFamily="18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20"/>
            <a:stretch/>
          </p:blipFill>
          <p:spPr>
            <a:xfrm>
              <a:off x="8315350" y="3670619"/>
              <a:ext cx="668994" cy="60196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85890AEA-BB88-456D-A41B-73AEFE57A393}"/>
              </a:ext>
            </a:extLst>
          </p:cNvPr>
          <p:cNvSpPr txBox="1"/>
          <p:nvPr/>
        </p:nvSpPr>
        <p:spPr>
          <a:xfrm>
            <a:off x="1081551" y="285220"/>
            <a:ext cx="135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본 </a:t>
            </a:r>
            <a:r>
              <a:rPr lang="ko-KR" altLang="en-US" sz="4400" dirty="0" err="1" smtClean="0">
                <a:solidFill>
                  <a:schemeClr val="bg1"/>
                </a:solidFill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론</a:t>
            </a:r>
            <a:endParaRPr lang="ko-KR" altLang="en-US" sz="4400" dirty="0">
              <a:solidFill>
                <a:schemeClr val="bg1"/>
              </a:solidFill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08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827</Words>
  <Application>Microsoft Office PowerPoint</Application>
  <PresentationFormat>와이드스크린</PresentationFormat>
  <Paragraphs>384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경기천년제목B Bold</vt:lpstr>
      <vt:lpstr>스웨거 TTF</vt:lpstr>
      <vt:lpstr>경기천년바탕B Bold</vt:lpstr>
      <vt:lpstr>고도 M</vt:lpstr>
      <vt:lpstr>Arial</vt:lpstr>
      <vt:lpstr>경기천년제목V Bold</vt:lpstr>
      <vt:lpstr>tvN 즐거운이야기 Medium</vt:lpstr>
      <vt:lpstr>godoRounded L</vt:lpstr>
      <vt:lpstr>경기천년제목L Light</vt:lpstr>
      <vt:lpstr>경기천년바탕R Regular</vt:lpstr>
      <vt:lpstr>Noto Sans Korean Bold</vt:lpstr>
      <vt:lpstr>경기천년제목M Medium</vt:lpstr>
      <vt:lpstr>맑은 고딕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리지</dc:creator>
  <cp:lastModifiedBy>김 서윤</cp:lastModifiedBy>
  <cp:revision>154</cp:revision>
  <dcterms:created xsi:type="dcterms:W3CDTF">2018-06-04T13:10:45Z</dcterms:created>
  <dcterms:modified xsi:type="dcterms:W3CDTF">2018-06-08T02:06:23Z</dcterms:modified>
</cp:coreProperties>
</file>